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9"/>
  </p:notesMasterIdLst>
  <p:sldIdLst>
    <p:sldId id="268" r:id="rId2"/>
    <p:sldId id="269" r:id="rId3"/>
    <p:sldId id="270" r:id="rId4"/>
    <p:sldId id="271" r:id="rId5"/>
    <p:sldId id="263" r:id="rId6"/>
    <p:sldId id="272" r:id="rId7"/>
    <p:sldId id="273" r:id="rId8"/>
    <p:sldId id="274" r:id="rId9"/>
    <p:sldId id="275" r:id="rId10"/>
    <p:sldId id="258" r:id="rId11"/>
    <p:sldId id="259" r:id="rId12"/>
    <p:sldId id="262" r:id="rId13"/>
    <p:sldId id="260" r:id="rId14"/>
    <p:sldId id="265" r:id="rId15"/>
    <p:sldId id="261" r:id="rId16"/>
    <p:sldId id="267" r:id="rId17"/>
    <p:sldId id="264" r:id="rId18"/>
    <p:sldId id="266" r:id="rId19"/>
    <p:sldId id="288" r:id="rId20"/>
    <p:sldId id="289" r:id="rId21"/>
    <p:sldId id="290" r:id="rId22"/>
    <p:sldId id="291" r:id="rId23"/>
    <p:sldId id="292" r:id="rId24"/>
    <p:sldId id="293" r:id="rId25"/>
    <p:sldId id="294" r:id="rId26"/>
    <p:sldId id="277" r:id="rId27"/>
    <p:sldId id="278" r:id="rId28"/>
    <p:sldId id="279" r:id="rId29"/>
    <p:sldId id="280" r:id="rId30"/>
    <p:sldId id="281" r:id="rId31"/>
    <p:sldId id="282" r:id="rId32"/>
    <p:sldId id="283" r:id="rId33"/>
    <p:sldId id="284" r:id="rId34"/>
    <p:sldId id="285" r:id="rId35"/>
    <p:sldId id="286" r:id="rId36"/>
    <p:sldId id="287" r:id="rId37"/>
    <p:sldId id="276"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F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2833802-FEF1-4C79-8D5D-14CF1EAF98D9}" styleName="淡色スタイル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96"/>
    <p:restoredTop sz="70121" autoAdjust="0"/>
  </p:normalViewPr>
  <p:slideViewPr>
    <p:cSldViewPr snapToGrid="0" snapToObjects="1">
      <p:cViewPr>
        <p:scale>
          <a:sx n="33" d="100"/>
          <a:sy n="33" d="100"/>
        </p:scale>
        <p:origin x="189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0.tiff>
</file>

<file path=ppt/media/image11.tiff>
</file>

<file path=ppt/media/image12.tiff>
</file>

<file path=ppt/media/image13.pn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png>
</file>

<file path=ppt/media/image22.png>
</file>

<file path=ppt/media/image23.png>
</file>

<file path=ppt/media/image3.png>
</file>

<file path=ppt/media/image4.svg>
</file>

<file path=ppt/media/image5.png>
</file>

<file path=ppt/media/image6.svg>
</file>

<file path=ppt/media/image7.tmp>
</file>

<file path=ppt/media/image8.png>
</file>

<file path=ppt/media/image80.png>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856EA9-C1DC-2249-A5B8-AC534B7500FA}" type="datetimeFigureOut">
              <a:rPr kumimoji="1" lang="ja-JP" altLang="en-US" smtClean="0"/>
              <a:t>2019/12/16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DE22CF-3599-AE4B-B9FF-9470922F1FA5}" type="slidenum">
              <a:rPr kumimoji="1" lang="ja-JP" altLang="en-US" smtClean="0"/>
              <a:t>‹#›</a:t>
            </a:fld>
            <a:endParaRPr kumimoji="1" lang="ja-JP" altLang="en-US"/>
          </a:p>
        </p:txBody>
      </p:sp>
    </p:spTree>
    <p:extLst>
      <p:ext uri="{BB962C8B-B14F-4D97-AF65-F5344CB8AC3E}">
        <p14:creationId xmlns:p14="http://schemas.microsoft.com/office/powerpoint/2010/main" val="305697478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a:t>
            </a:r>
            <a:r>
              <a:rPr kumimoji="1" lang="en-US" altLang="ja-JP" dirty="0"/>
              <a:t>C</a:t>
            </a:r>
            <a:r>
              <a:rPr kumimoji="1" lang="ja-JP" altLang="en-US" dirty="0"/>
              <a:t>班の発表を始めます。</a:t>
            </a:r>
            <a:endParaRPr kumimoji="1" lang="en-US" altLang="ja-JP" dirty="0"/>
          </a:p>
          <a:p>
            <a:r>
              <a:rPr kumimoji="1" lang="ja-JP" altLang="en-US" dirty="0"/>
              <a:t>読んできた論文は～です。</a:t>
            </a:r>
            <a:endParaRPr kumimoji="1" lang="en-US" altLang="ja-JP" dirty="0"/>
          </a:p>
          <a:p>
            <a:r>
              <a:rPr kumimoji="1" lang="ja-JP" altLang="en-US" dirty="0"/>
              <a:t>この論文では、セキュリティ、信頼性、プライバシーという</a:t>
            </a:r>
            <a:r>
              <a:rPr kumimoji="1" lang="en-US" altLang="ja-JP" dirty="0"/>
              <a:t>VANET</a:t>
            </a:r>
            <a:r>
              <a:rPr kumimoji="1" lang="ja-JP" altLang="en-US" dirty="0"/>
              <a:t>の代表的な課題を調査しています。</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1</a:t>
            </a:fld>
            <a:endParaRPr kumimoji="1" lang="ja-JP" altLang="en-US"/>
          </a:p>
        </p:txBody>
      </p:sp>
    </p:spTree>
    <p:extLst>
      <p:ext uri="{BB962C8B-B14F-4D97-AF65-F5344CB8AC3E}">
        <p14:creationId xmlns:p14="http://schemas.microsoft.com/office/powerpoint/2010/main" val="19112098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公開鍵に基づく認証</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11</a:t>
            </a:fld>
            <a:endParaRPr kumimoji="1" lang="ja-JP" altLang="en-US"/>
          </a:p>
        </p:txBody>
      </p:sp>
    </p:spTree>
    <p:extLst>
      <p:ext uri="{BB962C8B-B14F-4D97-AF65-F5344CB8AC3E}">
        <p14:creationId xmlns:p14="http://schemas.microsoft.com/office/powerpoint/2010/main" val="1009866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公開鍵に基づく認証</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12</a:t>
            </a:fld>
            <a:endParaRPr kumimoji="1" lang="ja-JP" altLang="en-US"/>
          </a:p>
        </p:txBody>
      </p:sp>
    </p:spTree>
    <p:extLst>
      <p:ext uri="{BB962C8B-B14F-4D97-AF65-F5344CB8AC3E}">
        <p14:creationId xmlns:p14="http://schemas.microsoft.com/office/powerpoint/2010/main" val="729357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アイデンティティに基づく認証</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15</a:t>
            </a:fld>
            <a:endParaRPr kumimoji="1" lang="ja-JP" altLang="en-US"/>
          </a:p>
        </p:txBody>
      </p:sp>
    </p:spTree>
    <p:extLst>
      <p:ext uri="{BB962C8B-B14F-4D97-AF65-F5344CB8AC3E}">
        <p14:creationId xmlns:p14="http://schemas.microsoft.com/office/powerpoint/2010/main" val="3448324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2DE22CF-3599-AE4B-B9FF-9470922F1FA5}" type="slidenum">
              <a:rPr kumimoji="1" lang="ja-JP" altLang="en-US" smtClean="0"/>
              <a:t>19</a:t>
            </a:fld>
            <a:endParaRPr kumimoji="1" lang="ja-JP" altLang="en-US"/>
          </a:p>
        </p:txBody>
      </p:sp>
    </p:spTree>
    <p:extLst>
      <p:ext uri="{BB962C8B-B14F-4D97-AF65-F5344CB8AC3E}">
        <p14:creationId xmlns:p14="http://schemas.microsoft.com/office/powerpoint/2010/main" val="193537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2DE22CF-3599-AE4B-B9FF-9470922F1FA5}" type="slidenum">
              <a:rPr kumimoji="1" lang="ja-JP" altLang="en-US" smtClean="0"/>
              <a:t>32</a:t>
            </a:fld>
            <a:endParaRPr kumimoji="1" lang="ja-JP" altLang="en-US"/>
          </a:p>
        </p:txBody>
      </p:sp>
    </p:spTree>
    <p:extLst>
      <p:ext uri="{BB962C8B-B14F-4D97-AF65-F5344CB8AC3E}">
        <p14:creationId xmlns:p14="http://schemas.microsoft.com/office/powerpoint/2010/main" val="913871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まとめです。</a:t>
            </a:r>
            <a:endParaRPr kumimoji="1" lang="en-US" altLang="ja-JP" dirty="0"/>
          </a:p>
          <a:p>
            <a:r>
              <a:rPr kumimoji="1" lang="ja-JP" altLang="en-US" dirty="0"/>
              <a:t>これから技術の発展に伴い、膨大な情報が効率よく共有されることが予想されます。</a:t>
            </a:r>
            <a:endParaRPr kumimoji="1" lang="en-US" altLang="ja-JP" dirty="0"/>
          </a:p>
          <a:p>
            <a:r>
              <a:rPr kumimoji="1" lang="ja-JP" altLang="en-US" dirty="0"/>
              <a:t>そこで、今後の</a:t>
            </a:r>
            <a:r>
              <a:rPr kumimoji="1" lang="en-US" altLang="ja-JP" dirty="0"/>
              <a:t>VANET</a:t>
            </a:r>
            <a:r>
              <a:rPr kumimoji="1" lang="ja-JP" altLang="en-US" dirty="0"/>
              <a:t>の研究の方向性として、プライバシーの保護や信頼の管理に焦点を当てていくべきだというのがこの論文の意見です。</a:t>
            </a:r>
            <a:endParaRPr kumimoji="1" lang="en-US" altLang="ja-JP" dirty="0"/>
          </a:p>
          <a:p>
            <a:r>
              <a:rPr kumimoji="1" lang="ja-JP" altLang="en-US" dirty="0"/>
              <a:t>以上です。ご清聴ありがとうございました。</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37</a:t>
            </a:fld>
            <a:endParaRPr kumimoji="1" lang="ja-JP" altLang="en-US"/>
          </a:p>
        </p:txBody>
      </p:sp>
    </p:spTree>
    <p:extLst>
      <p:ext uri="{BB962C8B-B14F-4D97-AF65-F5344CB8AC3E}">
        <p14:creationId xmlns:p14="http://schemas.microsoft.com/office/powerpoint/2010/main" val="1876085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授業ですでに学びましたが、</a:t>
            </a:r>
            <a:r>
              <a:rPr kumimoji="1" lang="en-US" altLang="ja-JP" dirty="0"/>
              <a:t>VANET</a:t>
            </a:r>
            <a:r>
              <a:rPr kumimoji="1" lang="ja-JP" altLang="en-US" dirty="0"/>
              <a:t>とは車両同士で形成するアドホックネットワークです。</a:t>
            </a:r>
            <a:endParaRPr kumimoji="1" lang="en-US" altLang="ja-JP" dirty="0"/>
          </a:p>
          <a:p>
            <a:r>
              <a:rPr kumimoji="1" lang="en-US" altLang="ja-JP" dirty="0"/>
              <a:t>VANET</a:t>
            </a:r>
            <a:r>
              <a:rPr kumimoji="1" lang="ja-JP" altLang="en-US" dirty="0"/>
              <a:t>の目的として、ドライバーの安全性、快適性の向上などがあげられます。</a:t>
            </a:r>
            <a:endParaRPr kumimoji="1" lang="en-US" altLang="ja-JP" dirty="0"/>
          </a:p>
          <a:p>
            <a:r>
              <a:rPr kumimoji="1" lang="ja-JP" altLang="en-US" dirty="0"/>
              <a:t>近年注目されている自動運転技術などに欠かせない技術の一つです。</a:t>
            </a:r>
            <a:endParaRPr kumimoji="1" lang="en-US" altLang="ja-JP" dirty="0"/>
          </a:p>
          <a:p>
            <a:r>
              <a:rPr kumimoji="1" lang="ja-JP" altLang="en-US" dirty="0"/>
              <a:t>この技術にはまだまだ解決しなければならない問題があります。</a:t>
            </a:r>
            <a:endParaRPr kumimoji="1" lang="en-US" altLang="ja-JP" dirty="0"/>
          </a:p>
          <a:p>
            <a:r>
              <a:rPr kumimoji="1" lang="ja-JP" altLang="en-US" dirty="0"/>
              <a:t>今回はその中でも、セキュリティ、信頼性、プライバシーの保護の３つを取り上げます。</a:t>
            </a:r>
          </a:p>
        </p:txBody>
      </p:sp>
      <p:sp>
        <p:nvSpPr>
          <p:cNvPr id="4" name="スライド番号プレースホルダー 3"/>
          <p:cNvSpPr>
            <a:spLocks noGrp="1"/>
          </p:cNvSpPr>
          <p:nvPr>
            <p:ph type="sldNum" sz="quarter" idx="5"/>
          </p:nvPr>
        </p:nvSpPr>
        <p:spPr/>
        <p:txBody>
          <a:bodyPr/>
          <a:lstStyle/>
          <a:p>
            <a:fld id="{0C99687C-A2D5-40CE-B45A-0A3D03319BE7}" type="slidenum">
              <a:rPr kumimoji="1" lang="ja-JP" altLang="en-US" smtClean="0"/>
              <a:t>2</a:t>
            </a:fld>
            <a:endParaRPr kumimoji="1" lang="ja-JP" altLang="en-US"/>
          </a:p>
        </p:txBody>
      </p:sp>
    </p:spTree>
    <p:extLst>
      <p:ext uri="{BB962C8B-B14F-4D97-AF65-F5344CB8AC3E}">
        <p14:creationId xmlns:p14="http://schemas.microsoft.com/office/powerpoint/2010/main" val="5036444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先ほどご紹介しましたが、技術課題　の一つ目はあるセキュリティ一です。一般的な指標は可用性、機密性、整合性、認証などがあげられます。</a:t>
            </a:r>
            <a:endParaRPr kumimoji="1" lang="en-US" altLang="ja-JP" dirty="0"/>
          </a:p>
          <a:p>
            <a:r>
              <a:rPr kumimoji="1" lang="ja-JP" altLang="en-US" dirty="0"/>
              <a:t>セキュリティに関する論文は</a:t>
            </a:r>
            <a:r>
              <a:rPr kumimoji="1" lang="en-US" altLang="ja-JP" dirty="0"/>
              <a:t>MANET</a:t>
            </a:r>
            <a:r>
              <a:rPr kumimoji="1" lang="ja-JP" altLang="en-US" dirty="0"/>
              <a:t>でもメジャーな研究の一つとなっています。なので、今回は</a:t>
            </a:r>
            <a:r>
              <a:rPr kumimoji="1" lang="en-US" altLang="ja-JP" dirty="0"/>
              <a:t>MANET</a:t>
            </a:r>
            <a:r>
              <a:rPr kumimoji="1" lang="ja-JP" altLang="en-US" dirty="0"/>
              <a:t>と類似する指標は省き</a:t>
            </a:r>
            <a:r>
              <a:rPr kumimoji="1" lang="en-US" altLang="ja-JP" dirty="0"/>
              <a:t>VANET</a:t>
            </a:r>
            <a:r>
              <a:rPr kumimoji="1" lang="ja-JP" altLang="en-US" dirty="0"/>
              <a:t>特有のものに焦点を絞ってご紹介します。</a:t>
            </a:r>
            <a:endParaRPr kumimoji="1" lang="en-US" altLang="ja-JP" dirty="0"/>
          </a:p>
          <a:p>
            <a:r>
              <a:rPr kumimoji="1" lang="ja-JP" altLang="en-US" dirty="0"/>
              <a:t>二つ目のプライバシーです。ここでいうプライバシーとは</a:t>
            </a:r>
            <a:r>
              <a:rPr kumimoji="1" lang="en-US" altLang="ja-JP" dirty="0"/>
              <a:t>VANET</a:t>
            </a:r>
            <a:r>
              <a:rPr kumimoji="1" lang="ja-JP" altLang="en-US" dirty="0"/>
              <a:t>の傘下に献身的な車両のみが車両</a:t>
            </a:r>
            <a:r>
              <a:rPr kumimoji="1" lang="en-US" altLang="ja-JP" dirty="0"/>
              <a:t>ID</a:t>
            </a:r>
            <a:r>
              <a:rPr kumimoji="1" lang="ja-JP" altLang="en-US" dirty="0"/>
              <a:t>や位置情報などの車両情報にアクセスする権利を持つことを意味します</a:t>
            </a:r>
            <a:endParaRPr kumimoji="1" lang="en-US" altLang="ja-JP" dirty="0"/>
          </a:p>
          <a:p>
            <a:r>
              <a:rPr kumimoji="1" lang="ja-JP" altLang="en-US" dirty="0"/>
              <a:t>３つ目は信頼性です。ここでいう信頼性とは、他の車両からのメッセージがどれほど信頼できるものなのかという指標で、今回はどのように信頼できるものにするかという方法に焦点を当てます。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3</a:t>
            </a:fld>
            <a:endParaRPr kumimoji="1" lang="ja-JP" altLang="en-US"/>
          </a:p>
        </p:txBody>
      </p:sp>
    </p:spTree>
    <p:extLst>
      <p:ext uri="{BB962C8B-B14F-4D97-AF65-F5344CB8AC3E}">
        <p14:creationId xmlns:p14="http://schemas.microsoft.com/office/powerpoint/2010/main" val="3752129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VANET</a:t>
            </a:r>
            <a:r>
              <a:rPr kumimoji="1" lang="ja-JP" altLang="en-US" dirty="0"/>
              <a:t>のシステムモデルについてご紹介します。</a:t>
            </a:r>
            <a:endParaRPr kumimoji="1" lang="en-US" altLang="ja-JP" dirty="0"/>
          </a:p>
          <a:p>
            <a:r>
              <a:rPr kumimoji="1" lang="ja-JP" altLang="en-US" dirty="0"/>
              <a:t>大きく分けて、</a:t>
            </a:r>
            <a:r>
              <a:rPr kumimoji="1" lang="en-US" altLang="ja-JP" dirty="0"/>
              <a:t>VANET</a:t>
            </a:r>
            <a:r>
              <a:rPr kumimoji="1" lang="ja-JP" altLang="en-US" dirty="0" err="1"/>
              <a:t>には</a:t>
            </a:r>
            <a:r>
              <a:rPr kumimoji="1" lang="ja-JP" altLang="en-US" dirty="0"/>
              <a:t>車車間と露車間通信の２つに分類されます。</a:t>
            </a:r>
            <a:endParaRPr kumimoji="1" lang="en-US" altLang="ja-JP" dirty="0"/>
          </a:p>
          <a:p>
            <a:r>
              <a:rPr kumimoji="1" lang="ja-JP" altLang="en-US" dirty="0"/>
              <a:t>続いて、通信機器の用語の説明です。</a:t>
            </a:r>
            <a:endParaRPr kumimoji="1" lang="en-US" altLang="ja-JP" dirty="0"/>
          </a:p>
          <a:p>
            <a:r>
              <a:rPr kumimoji="1" lang="en-US" altLang="ja-JP" dirty="0"/>
              <a:t>OBU</a:t>
            </a:r>
            <a:r>
              <a:rPr kumimoji="1" lang="ja-JP" altLang="en-US" dirty="0"/>
              <a:t>は</a:t>
            </a:r>
            <a:r>
              <a:rPr kumimoji="1" lang="en-US" altLang="ja-JP" dirty="0"/>
              <a:t>Onboard</a:t>
            </a:r>
            <a:r>
              <a:rPr kumimoji="1" lang="ja-JP" altLang="en-US" dirty="0"/>
              <a:t> </a:t>
            </a:r>
            <a:r>
              <a:rPr kumimoji="1" lang="en-US" altLang="ja-JP" dirty="0"/>
              <a:t>unit</a:t>
            </a:r>
            <a:r>
              <a:rPr kumimoji="1" lang="ja-JP" altLang="en-US" dirty="0"/>
              <a:t>の略でトランシーバーとして車に搭載されているものを表します。</a:t>
            </a:r>
            <a:endParaRPr kumimoji="1" lang="en-US" altLang="ja-JP" dirty="0"/>
          </a:p>
          <a:p>
            <a:r>
              <a:rPr kumimoji="1" lang="en-US" altLang="ja-JP" dirty="0"/>
              <a:t>RSU</a:t>
            </a:r>
            <a:r>
              <a:rPr kumimoji="1" lang="ja-JP" altLang="en-US" dirty="0"/>
              <a:t>は</a:t>
            </a:r>
            <a:r>
              <a:rPr kumimoji="1" lang="en-US" altLang="ja-JP" dirty="0" err="1"/>
              <a:t>RoadSide</a:t>
            </a:r>
            <a:r>
              <a:rPr kumimoji="1" lang="ja-JP" altLang="en-US" dirty="0"/>
              <a:t> </a:t>
            </a:r>
            <a:r>
              <a:rPr kumimoji="1" lang="en-US" altLang="ja-JP" dirty="0"/>
              <a:t>unit</a:t>
            </a:r>
            <a:r>
              <a:rPr kumimoji="1" lang="ja-JP" altLang="en-US" dirty="0"/>
              <a:t>の略で、道路に沿って配置された固定デバイスです。</a:t>
            </a:r>
            <a:endParaRPr kumimoji="1" lang="en-US" altLang="ja-JP" dirty="0"/>
          </a:p>
          <a:p>
            <a:r>
              <a:rPr kumimoji="1" lang="ja-JP" altLang="en-US" dirty="0"/>
              <a:t>役割として、通信範囲の拡張、交通状況のなどの情報の提供をします。</a:t>
            </a:r>
            <a:endParaRPr kumimoji="1" lang="en-US" altLang="ja-JP" dirty="0"/>
          </a:p>
          <a:p>
            <a:r>
              <a:rPr kumimoji="1" lang="en-US" altLang="ja-JP" dirty="0"/>
              <a:t>TA</a:t>
            </a:r>
            <a:r>
              <a:rPr kumimoji="1" lang="ja-JP" altLang="en-US" dirty="0"/>
              <a:t>　は</a:t>
            </a:r>
            <a:r>
              <a:rPr kumimoji="1" lang="en-US" altLang="ja-JP" dirty="0" err="1"/>
              <a:t>Trusuted</a:t>
            </a:r>
            <a:r>
              <a:rPr kumimoji="1" lang="ja-JP" altLang="en-US" dirty="0"/>
              <a:t> </a:t>
            </a:r>
            <a:r>
              <a:rPr kumimoji="1" lang="en-US" altLang="ja-JP" dirty="0"/>
              <a:t>Authority</a:t>
            </a:r>
            <a:r>
              <a:rPr kumimoji="1" lang="ja-JP" altLang="en-US" dirty="0"/>
              <a:t>の略で直訳すると信頼できる機関です</a:t>
            </a:r>
            <a:endParaRPr kumimoji="1" lang="en-US" altLang="ja-JP" dirty="0"/>
          </a:p>
          <a:p>
            <a:endParaRPr kumimoji="1" lang="en-US" altLang="ja-JP" dirty="0"/>
          </a:p>
          <a:p>
            <a:r>
              <a:rPr kumimoji="1" lang="ja-JP" altLang="en-US" dirty="0"/>
              <a:t>車両がうそのブロードキャストをしたりするのを防ぐ役割を担っています。</a:t>
            </a:r>
            <a:endParaRPr kumimoji="1" lang="en-US" altLang="ja-JP" dirty="0"/>
          </a:p>
          <a:p>
            <a:r>
              <a:rPr kumimoji="1" lang="ja-JP" altLang="en-US" dirty="0"/>
              <a:t>それに伴い、高い計算能力であったり、大きなストレージが必要になってきます。</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4</a:t>
            </a:fld>
            <a:endParaRPr kumimoji="1" lang="ja-JP" altLang="en-US"/>
          </a:p>
        </p:txBody>
      </p:sp>
    </p:spTree>
    <p:extLst>
      <p:ext uri="{BB962C8B-B14F-4D97-AF65-F5344CB8AC3E}">
        <p14:creationId xmlns:p14="http://schemas.microsoft.com/office/powerpoint/2010/main" val="3691621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コミュニケーションパターンは先ほどご紹介した露車間と</a:t>
            </a:r>
            <a:r>
              <a:rPr kumimoji="1" lang="ja-JP" altLang="en-US" dirty="0" err="1"/>
              <a:t>車車</a:t>
            </a:r>
            <a:r>
              <a:rPr kumimoji="1" lang="ja-JP" altLang="en-US" dirty="0"/>
              <a:t>間の二つです。</a:t>
            </a:r>
            <a:endParaRPr kumimoji="1" lang="en-US" altLang="ja-JP" dirty="0"/>
          </a:p>
          <a:p>
            <a:r>
              <a:rPr kumimoji="1" lang="ja-JP" altLang="en-US" dirty="0" err="1"/>
              <a:t>車車</a:t>
            </a:r>
            <a:r>
              <a:rPr kumimoji="1" lang="ja-JP" altLang="en-US" dirty="0"/>
              <a:t>間では、アドホック通信で車両同士が貴重ない情報のやり取りをします。</a:t>
            </a:r>
            <a:endParaRPr kumimoji="1" lang="en-US" altLang="ja-JP" dirty="0"/>
          </a:p>
          <a:p>
            <a:endParaRPr kumimoji="1" lang="en-US" altLang="ja-JP" dirty="0"/>
          </a:p>
          <a:p>
            <a:r>
              <a:rPr kumimoji="1" lang="ja-JP" altLang="en-US" dirty="0"/>
              <a:t>露車間通信では、</a:t>
            </a:r>
            <a:r>
              <a:rPr kumimoji="1" lang="ja-JP" altLang="en-US" dirty="0" err="1"/>
              <a:t>車車</a:t>
            </a:r>
            <a:r>
              <a:rPr kumimoji="1" lang="ja-JP" altLang="en-US" dirty="0"/>
              <a:t>間にくらべてより大きい通信範囲を持つので、広い範囲にメッセージを届けることができる通信方式となっています。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5</a:t>
            </a:fld>
            <a:endParaRPr kumimoji="1" lang="ja-JP" altLang="en-US"/>
          </a:p>
        </p:txBody>
      </p:sp>
    </p:spTree>
    <p:extLst>
      <p:ext uri="{BB962C8B-B14F-4D97-AF65-F5344CB8AC3E}">
        <p14:creationId xmlns:p14="http://schemas.microsoft.com/office/powerpoint/2010/main" val="1946319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警告メッセージ　グループコミュニケーション　</a:t>
            </a:r>
            <a:r>
              <a:rPr kumimoji="1" lang="ja-JP" altLang="en-US" sz="1200" dirty="0">
                <a:latin typeface="+mn-ea"/>
              </a:rPr>
              <a:t>インフラストラクチャと車両間の警告</a:t>
            </a:r>
            <a:endParaRPr kumimoji="1" lang="en-US" altLang="ja-JP" sz="120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latin typeface="+mn-ea"/>
            </a:endParaRPr>
          </a:p>
          <a:p>
            <a:r>
              <a:rPr kumimoji="1" lang="ja-JP" altLang="en-US" dirty="0"/>
              <a:t>ここでは、メジャーな通信カテゴリについてご紹介します。</a:t>
            </a:r>
            <a:endParaRPr kumimoji="1" lang="en-US" altLang="ja-JP" dirty="0"/>
          </a:p>
          <a:p>
            <a:r>
              <a:rPr kumimoji="1" lang="ja-JP" altLang="en-US" dirty="0"/>
              <a:t>一つ目は車両同士の警告メッセージの伝搬です。</a:t>
            </a:r>
            <a:endParaRPr kumimoji="1" lang="en-US" altLang="ja-JP" dirty="0"/>
          </a:p>
          <a:p>
            <a:r>
              <a:rPr kumimoji="1" lang="ja-JP" altLang="en-US" dirty="0"/>
              <a:t>リアルタイム性が要求され、安全な方法で警告メッセージを送信する必要があります。効率的なルーティングが必要になってきます。</a:t>
            </a:r>
            <a:endParaRPr kumimoji="1" lang="en-US" altLang="ja-JP" dirty="0"/>
          </a:p>
          <a:p>
            <a:r>
              <a:rPr kumimoji="1" lang="ja-JP" altLang="en-US" dirty="0"/>
              <a:t>二つ目は車両同士のグループコミュニケーションです。この通信では、グループの移動性や、拡張性を考慮しなければなりません。</a:t>
            </a:r>
            <a:endParaRPr kumimoji="1" lang="en-US" altLang="ja-JP" dirty="0"/>
          </a:p>
          <a:p>
            <a:r>
              <a:rPr kumimoji="1" lang="ja-JP" altLang="en-US" dirty="0"/>
              <a:t>三つめは、ビーコンメッセージです。ビーコンメッセージは定期的に速度や位置情報などを近くの車両に送信します。それにより近隣車両の情報を定期的に受信することができます。</a:t>
            </a:r>
            <a:endParaRPr kumimoji="1" lang="en-US" altLang="ja-JP" dirty="0"/>
          </a:p>
          <a:p>
            <a:r>
              <a:rPr kumimoji="1" lang="ja-JP" altLang="en-US" dirty="0"/>
              <a:t>４つ目は車と</a:t>
            </a:r>
            <a:r>
              <a:rPr kumimoji="1" lang="en-US" altLang="ja-JP" dirty="0"/>
              <a:t>RSU</a:t>
            </a:r>
            <a:r>
              <a:rPr kumimoji="1" lang="ja-JP" altLang="en-US" dirty="0"/>
              <a:t>との間の警告メッセージです</a:t>
            </a:r>
            <a:endParaRPr kumimoji="1" lang="en-US" altLang="ja-JP" dirty="0"/>
          </a:p>
          <a:p>
            <a:r>
              <a:rPr kumimoji="1" lang="ja-JP" altLang="en-US" dirty="0"/>
              <a:t>複雑な道路で、潜在的な危険が検出されてたり予想されるとき</a:t>
            </a:r>
            <a:r>
              <a:rPr kumimoji="1" lang="en-US" altLang="ja-JP" dirty="0"/>
              <a:t>RSU</a:t>
            </a:r>
            <a:r>
              <a:rPr kumimoji="1" lang="ja-JP" altLang="en-US" dirty="0"/>
              <a:t>により該当エリアに警告メッセージが伝搬されます。</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6</a:t>
            </a:fld>
            <a:endParaRPr kumimoji="1" lang="ja-JP" altLang="en-US"/>
          </a:p>
        </p:txBody>
      </p:sp>
    </p:spTree>
    <p:extLst>
      <p:ext uri="{BB962C8B-B14F-4D97-AF65-F5344CB8AC3E}">
        <p14:creationId xmlns:p14="http://schemas.microsoft.com/office/powerpoint/2010/main" val="15462914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VANET</a:t>
            </a:r>
            <a:r>
              <a:rPr kumimoji="1" lang="ja-JP" altLang="en-US" dirty="0"/>
              <a:t>で標準化されているものについてご紹介します。</a:t>
            </a:r>
            <a:endParaRPr kumimoji="1" lang="en-US" altLang="ja-JP" dirty="0"/>
          </a:p>
          <a:p>
            <a:r>
              <a:rPr kumimoji="1" lang="ja-JP" altLang="en-US" dirty="0"/>
              <a:t>まず、</a:t>
            </a:r>
            <a:r>
              <a:rPr kumimoji="1" lang="en-US" altLang="ja-JP" dirty="0"/>
              <a:t>DSRC</a:t>
            </a:r>
            <a:r>
              <a:rPr kumimoji="1" lang="ja-JP" altLang="en-US" dirty="0"/>
              <a:t>という専用の短距離通信があります</a:t>
            </a:r>
            <a:endParaRPr kumimoji="1" lang="en-US" altLang="ja-JP" dirty="0"/>
          </a:p>
          <a:p>
            <a:r>
              <a:rPr kumimoji="1" lang="ja-JP" altLang="en-US" dirty="0"/>
              <a:t>図のような帯域スペクトルが割り当てられていて、７つのチャネルに分類できます。どのような用途に通信を用いるかによって、制御しています。</a:t>
            </a:r>
            <a:endParaRPr kumimoji="1" lang="en-US" altLang="ja-JP" dirty="0"/>
          </a:p>
          <a:p>
            <a:endParaRPr kumimoji="1" lang="en-US" altLang="ja-JP" dirty="0"/>
          </a:p>
          <a:p>
            <a:r>
              <a:rPr kumimoji="1" lang="ja-JP" altLang="en-US" dirty="0"/>
              <a:t>次に、</a:t>
            </a:r>
            <a:r>
              <a:rPr kumimoji="1" lang="en-US" altLang="ja-JP" dirty="0"/>
              <a:t>IEEE</a:t>
            </a:r>
            <a:r>
              <a:rPr kumimoji="1" lang="ja-JP" altLang="en-US" dirty="0"/>
              <a:t>８０２．１１ｐです。</a:t>
            </a:r>
            <a:endParaRPr kumimoji="1" lang="en-US" altLang="ja-JP" dirty="0"/>
          </a:p>
          <a:p>
            <a:r>
              <a:rPr kumimoji="1" lang="ja-JP" altLang="en-US" dirty="0"/>
              <a:t>車両ネットワークに対応するために～群に追加されているプロトコルで、物理及びメディアアクセスレイヤーの定義を指定します</a:t>
            </a:r>
            <a:endParaRPr kumimoji="1" lang="en-US" altLang="ja-JP" dirty="0"/>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7</a:t>
            </a:fld>
            <a:endParaRPr kumimoji="1" lang="ja-JP" altLang="en-US"/>
          </a:p>
        </p:txBody>
      </p:sp>
    </p:spTree>
    <p:extLst>
      <p:ext uri="{BB962C8B-B14F-4D97-AF65-F5344CB8AC3E}">
        <p14:creationId xmlns:p14="http://schemas.microsoft.com/office/powerpoint/2010/main" val="3702649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モビリティ　動的なトポロジ　リアルタイムの制約　接続の不安定性</a:t>
            </a:r>
            <a:endParaRPr kumimoji="1" lang="en-US" altLang="ja-JP" dirty="0"/>
          </a:p>
          <a:p>
            <a:r>
              <a:rPr kumimoji="1" lang="ja-JP" altLang="en-US" dirty="0"/>
              <a:t>次に</a:t>
            </a:r>
            <a:r>
              <a:rPr kumimoji="1" lang="en-US" altLang="ja-JP" dirty="0"/>
              <a:t>VANET</a:t>
            </a:r>
            <a:r>
              <a:rPr kumimoji="1" lang="ja-JP" altLang="en-US" dirty="0"/>
              <a:t>の特徴についてご紹介します。</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8</a:t>
            </a:fld>
            <a:endParaRPr kumimoji="1" lang="ja-JP" altLang="en-US"/>
          </a:p>
        </p:txBody>
      </p:sp>
    </p:spTree>
    <p:extLst>
      <p:ext uri="{BB962C8B-B14F-4D97-AF65-F5344CB8AC3E}">
        <p14:creationId xmlns:p14="http://schemas.microsoft.com/office/powerpoint/2010/main" val="1522541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対称鍵に基づく認証</a:t>
            </a:r>
          </a:p>
        </p:txBody>
      </p:sp>
      <p:sp>
        <p:nvSpPr>
          <p:cNvPr id="4" name="スライド番号プレースホルダー 3"/>
          <p:cNvSpPr>
            <a:spLocks noGrp="1"/>
          </p:cNvSpPr>
          <p:nvPr>
            <p:ph type="sldNum" sz="quarter" idx="5"/>
          </p:nvPr>
        </p:nvSpPr>
        <p:spPr/>
        <p:txBody>
          <a:bodyPr/>
          <a:lstStyle/>
          <a:p>
            <a:fld id="{D2DE22CF-3599-AE4B-B9FF-9470922F1FA5}" type="slidenum">
              <a:rPr kumimoji="1" lang="ja-JP" altLang="en-US" smtClean="0"/>
              <a:t>10</a:t>
            </a:fld>
            <a:endParaRPr kumimoji="1" lang="ja-JP" altLang="en-US"/>
          </a:p>
        </p:txBody>
      </p:sp>
    </p:spTree>
    <p:extLst>
      <p:ext uri="{BB962C8B-B14F-4D97-AF65-F5344CB8AC3E}">
        <p14:creationId xmlns:p14="http://schemas.microsoft.com/office/powerpoint/2010/main" val="317698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E38285AE-B259-2745-A70E-65192C92E0F2}"/>
              </a:ext>
            </a:extLst>
          </p:cNvPr>
          <p:cNvSpPr/>
          <p:nvPr/>
        </p:nvSpPr>
        <p:spPr>
          <a:xfrm>
            <a:off x="0" y="125696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20B00BDF-795F-BA4C-9469-7DDA9C353BBB}"/>
              </a:ext>
            </a:extLst>
          </p:cNvPr>
          <p:cNvSpPr/>
          <p:nvPr/>
        </p:nvSpPr>
        <p:spPr>
          <a:xfrm>
            <a:off x="0" y="1760960"/>
            <a:ext cx="334800" cy="252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B47215CB-3F5C-C641-B03A-8A26C806F168}"/>
              </a:ext>
            </a:extLst>
          </p:cNvPr>
          <p:cNvSpPr/>
          <p:nvPr/>
        </p:nvSpPr>
        <p:spPr>
          <a:xfrm>
            <a:off x="0" y="227312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E0B5361F-2799-D44B-A281-342FCE8677FD}"/>
              </a:ext>
            </a:extLst>
          </p:cNvPr>
          <p:cNvSpPr/>
          <p:nvPr/>
        </p:nvSpPr>
        <p:spPr>
          <a:xfrm>
            <a:off x="8001000" y="3739007"/>
            <a:ext cx="114300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6FA2B761-67C6-1C42-A822-6D5099F96770}"/>
              </a:ext>
            </a:extLst>
          </p:cNvPr>
          <p:cNvSpPr/>
          <p:nvPr/>
        </p:nvSpPr>
        <p:spPr>
          <a:xfrm>
            <a:off x="6457950" y="4351007"/>
            <a:ext cx="2686050"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3F3A9B42-C139-D946-9774-6E5B5548F9DF}"/>
              </a:ext>
            </a:extLst>
          </p:cNvPr>
          <p:cNvSpPr/>
          <p:nvPr/>
        </p:nvSpPr>
        <p:spPr>
          <a:xfrm>
            <a:off x="7507111" y="4978348"/>
            <a:ext cx="1636889"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タイトル 1">
            <a:extLst>
              <a:ext uri="{FF2B5EF4-FFF2-40B4-BE49-F238E27FC236}">
                <a16:creationId xmlns:a16="http://schemas.microsoft.com/office/drawing/2014/main" id="{17FD97A0-6FCC-C045-A4B7-D7F24BB5520A}"/>
              </a:ext>
            </a:extLst>
          </p:cNvPr>
          <p:cNvSpPr>
            <a:spLocks noGrp="1"/>
          </p:cNvSpPr>
          <p:nvPr>
            <p:ph type="ctrTitle" hasCustomPrompt="1"/>
          </p:nvPr>
        </p:nvSpPr>
        <p:spPr>
          <a:xfrm>
            <a:off x="603250" y="1270000"/>
            <a:ext cx="7772400" cy="920750"/>
          </a:xfrm>
        </p:spPr>
        <p:txBody>
          <a:bodyPr anchor="t"/>
          <a:lstStyle>
            <a:lvl1pPr>
              <a:defRPr b="0" i="0">
                <a:latin typeface="Franklin Gothic Medium" panose="020B0603020102020204" pitchFamily="34" charset="0"/>
                <a:cs typeface="Calibri" panose="020F0502020204030204" pitchFamily="34" charset="0"/>
              </a:defRPr>
            </a:lvl1pPr>
          </a:lstStyle>
          <a:p>
            <a:pPr algn="l" eaLnBrk="1" hangingPunct="1"/>
            <a:r>
              <a:rPr lang="ja-JP" altLang="en-US">
                <a:solidFill>
                  <a:srgbClr val="DC0000"/>
                </a:solidFill>
              </a:rPr>
              <a:t>タイトル。</a:t>
            </a:r>
          </a:p>
        </p:txBody>
      </p:sp>
      <p:cxnSp>
        <p:nvCxnSpPr>
          <p:cNvPr id="188" name="直線コネクタ 187">
            <a:extLst>
              <a:ext uri="{FF2B5EF4-FFF2-40B4-BE49-F238E27FC236}">
                <a16:creationId xmlns:a16="http://schemas.microsoft.com/office/drawing/2014/main" id="{804B9075-0708-304A-9941-7975CAF54364}"/>
              </a:ext>
            </a:extLst>
          </p:cNvPr>
          <p:cNvCxnSpPr>
            <a:cxnSpLocks/>
          </p:cNvCxnSpPr>
          <p:nvPr/>
        </p:nvCxnSpPr>
        <p:spPr>
          <a:xfrm>
            <a:off x="0" y="6637867"/>
            <a:ext cx="9144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線コネクタ 268">
            <a:extLst>
              <a:ext uri="{FF2B5EF4-FFF2-40B4-BE49-F238E27FC236}">
                <a16:creationId xmlns:a16="http://schemas.microsoft.com/office/drawing/2014/main" id="{7963075B-9045-D24C-9C75-4D223833BA6F}"/>
              </a:ext>
            </a:extLst>
          </p:cNvPr>
          <p:cNvCxnSpPr>
            <a:cxnSpLocks/>
          </p:cNvCxnSpPr>
          <p:nvPr/>
        </p:nvCxnSpPr>
        <p:spPr>
          <a:xfrm>
            <a:off x="33480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2" name="直線コネクタ 271">
            <a:extLst>
              <a:ext uri="{FF2B5EF4-FFF2-40B4-BE49-F238E27FC236}">
                <a16:creationId xmlns:a16="http://schemas.microsoft.com/office/drawing/2014/main" id="{01CA46CB-7862-A646-A11F-21CDABF93EE0}"/>
              </a:ext>
            </a:extLst>
          </p:cNvPr>
          <p:cNvCxnSpPr>
            <a:cxnSpLocks/>
          </p:cNvCxnSpPr>
          <p:nvPr/>
        </p:nvCxnSpPr>
        <p:spPr>
          <a:xfrm>
            <a:off x="67911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3" name="直線コネクタ 272">
            <a:extLst>
              <a:ext uri="{FF2B5EF4-FFF2-40B4-BE49-F238E27FC236}">
                <a16:creationId xmlns:a16="http://schemas.microsoft.com/office/drawing/2014/main" id="{7D6A40A7-9377-614E-A4EC-8BB0359B552F}"/>
              </a:ext>
            </a:extLst>
          </p:cNvPr>
          <p:cNvCxnSpPr>
            <a:cxnSpLocks/>
          </p:cNvCxnSpPr>
          <p:nvPr/>
        </p:nvCxnSpPr>
        <p:spPr>
          <a:xfrm>
            <a:off x="101778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4" name="直線コネクタ 273">
            <a:extLst>
              <a:ext uri="{FF2B5EF4-FFF2-40B4-BE49-F238E27FC236}">
                <a16:creationId xmlns:a16="http://schemas.microsoft.com/office/drawing/2014/main" id="{B13F6FF0-2399-CF43-8C1D-7BCC986407AF}"/>
              </a:ext>
            </a:extLst>
          </p:cNvPr>
          <p:cNvCxnSpPr>
            <a:cxnSpLocks/>
          </p:cNvCxnSpPr>
          <p:nvPr/>
        </p:nvCxnSpPr>
        <p:spPr>
          <a:xfrm>
            <a:off x="13564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線コネクタ 274">
            <a:extLst>
              <a:ext uri="{FF2B5EF4-FFF2-40B4-BE49-F238E27FC236}">
                <a16:creationId xmlns:a16="http://schemas.microsoft.com/office/drawing/2014/main" id="{ABD30C04-5DDD-0F46-A251-FE57A3B5F1B8}"/>
              </a:ext>
            </a:extLst>
          </p:cNvPr>
          <p:cNvCxnSpPr>
            <a:cxnSpLocks/>
          </p:cNvCxnSpPr>
          <p:nvPr/>
        </p:nvCxnSpPr>
        <p:spPr>
          <a:xfrm>
            <a:off x="169511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6" name="直線コネクタ 275">
            <a:extLst>
              <a:ext uri="{FF2B5EF4-FFF2-40B4-BE49-F238E27FC236}">
                <a16:creationId xmlns:a16="http://schemas.microsoft.com/office/drawing/2014/main" id="{E399EE75-A8A9-854D-A37E-1672EC81149B}"/>
              </a:ext>
            </a:extLst>
          </p:cNvPr>
          <p:cNvCxnSpPr>
            <a:cxnSpLocks/>
          </p:cNvCxnSpPr>
          <p:nvPr/>
        </p:nvCxnSpPr>
        <p:spPr>
          <a:xfrm>
            <a:off x="20394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7" name="直線コネクタ 276">
            <a:extLst>
              <a:ext uri="{FF2B5EF4-FFF2-40B4-BE49-F238E27FC236}">
                <a16:creationId xmlns:a16="http://schemas.microsoft.com/office/drawing/2014/main" id="{AD96477A-003F-B04D-8051-4B26545DF070}"/>
              </a:ext>
            </a:extLst>
          </p:cNvPr>
          <p:cNvCxnSpPr>
            <a:cxnSpLocks/>
          </p:cNvCxnSpPr>
          <p:nvPr/>
        </p:nvCxnSpPr>
        <p:spPr>
          <a:xfrm>
            <a:off x="23780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8" name="直線コネクタ 277">
            <a:extLst>
              <a:ext uri="{FF2B5EF4-FFF2-40B4-BE49-F238E27FC236}">
                <a16:creationId xmlns:a16="http://schemas.microsoft.com/office/drawing/2014/main" id="{DC46FD36-490B-584B-A5C7-F1DAFD7FC5A3}"/>
              </a:ext>
            </a:extLst>
          </p:cNvPr>
          <p:cNvCxnSpPr>
            <a:cxnSpLocks/>
          </p:cNvCxnSpPr>
          <p:nvPr/>
        </p:nvCxnSpPr>
        <p:spPr>
          <a:xfrm>
            <a:off x="27167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3" name="直線コネクタ 282">
            <a:extLst>
              <a:ext uri="{FF2B5EF4-FFF2-40B4-BE49-F238E27FC236}">
                <a16:creationId xmlns:a16="http://schemas.microsoft.com/office/drawing/2014/main" id="{F9809461-C086-384F-B507-A7399944C09C}"/>
              </a:ext>
            </a:extLst>
          </p:cNvPr>
          <p:cNvCxnSpPr>
            <a:cxnSpLocks/>
          </p:cNvCxnSpPr>
          <p:nvPr/>
        </p:nvCxnSpPr>
        <p:spPr>
          <a:xfrm>
            <a:off x="30610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4" name="直線コネクタ 283">
            <a:extLst>
              <a:ext uri="{FF2B5EF4-FFF2-40B4-BE49-F238E27FC236}">
                <a16:creationId xmlns:a16="http://schemas.microsoft.com/office/drawing/2014/main" id="{D969F5C5-AC86-4C4D-AEF5-0C10C16D4A13}"/>
              </a:ext>
            </a:extLst>
          </p:cNvPr>
          <p:cNvCxnSpPr>
            <a:cxnSpLocks/>
          </p:cNvCxnSpPr>
          <p:nvPr/>
        </p:nvCxnSpPr>
        <p:spPr>
          <a:xfrm>
            <a:off x="34053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線コネクタ 284">
            <a:extLst>
              <a:ext uri="{FF2B5EF4-FFF2-40B4-BE49-F238E27FC236}">
                <a16:creationId xmlns:a16="http://schemas.microsoft.com/office/drawing/2014/main" id="{621F5C88-43CE-7642-A3D3-87C6003755D3}"/>
              </a:ext>
            </a:extLst>
          </p:cNvPr>
          <p:cNvCxnSpPr>
            <a:cxnSpLocks/>
          </p:cNvCxnSpPr>
          <p:nvPr/>
        </p:nvCxnSpPr>
        <p:spPr>
          <a:xfrm>
            <a:off x="37440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6" name="直線コネクタ 285">
            <a:extLst>
              <a:ext uri="{FF2B5EF4-FFF2-40B4-BE49-F238E27FC236}">
                <a16:creationId xmlns:a16="http://schemas.microsoft.com/office/drawing/2014/main" id="{D1F4FB3A-BF64-6F45-A085-8B85433FE50E}"/>
              </a:ext>
            </a:extLst>
          </p:cNvPr>
          <p:cNvCxnSpPr>
            <a:cxnSpLocks/>
          </p:cNvCxnSpPr>
          <p:nvPr/>
        </p:nvCxnSpPr>
        <p:spPr>
          <a:xfrm>
            <a:off x="40827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7" name="直線コネクタ 286">
            <a:extLst>
              <a:ext uri="{FF2B5EF4-FFF2-40B4-BE49-F238E27FC236}">
                <a16:creationId xmlns:a16="http://schemas.microsoft.com/office/drawing/2014/main" id="{825AEA8C-980C-1B40-B63E-C91782AACAE7}"/>
              </a:ext>
            </a:extLst>
          </p:cNvPr>
          <p:cNvCxnSpPr>
            <a:cxnSpLocks/>
          </p:cNvCxnSpPr>
          <p:nvPr/>
        </p:nvCxnSpPr>
        <p:spPr>
          <a:xfrm>
            <a:off x="44213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線コネクタ 287">
            <a:extLst>
              <a:ext uri="{FF2B5EF4-FFF2-40B4-BE49-F238E27FC236}">
                <a16:creationId xmlns:a16="http://schemas.microsoft.com/office/drawing/2014/main" id="{292318E1-588E-C249-9BA1-1F84046BFE21}"/>
              </a:ext>
            </a:extLst>
          </p:cNvPr>
          <p:cNvCxnSpPr>
            <a:cxnSpLocks/>
          </p:cNvCxnSpPr>
          <p:nvPr/>
        </p:nvCxnSpPr>
        <p:spPr>
          <a:xfrm>
            <a:off x="47656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線コネクタ 288">
            <a:extLst>
              <a:ext uri="{FF2B5EF4-FFF2-40B4-BE49-F238E27FC236}">
                <a16:creationId xmlns:a16="http://schemas.microsoft.com/office/drawing/2014/main" id="{6B668CD5-37DB-7047-8776-87D1D6DE18E1}"/>
              </a:ext>
            </a:extLst>
          </p:cNvPr>
          <p:cNvCxnSpPr>
            <a:cxnSpLocks/>
          </p:cNvCxnSpPr>
          <p:nvPr/>
        </p:nvCxnSpPr>
        <p:spPr>
          <a:xfrm>
            <a:off x="5104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0" name="直線コネクタ 289">
            <a:extLst>
              <a:ext uri="{FF2B5EF4-FFF2-40B4-BE49-F238E27FC236}">
                <a16:creationId xmlns:a16="http://schemas.microsoft.com/office/drawing/2014/main" id="{D396DC2D-8884-C349-BBF3-D3647F9F4AEF}"/>
              </a:ext>
            </a:extLst>
          </p:cNvPr>
          <p:cNvCxnSpPr>
            <a:cxnSpLocks/>
          </p:cNvCxnSpPr>
          <p:nvPr/>
        </p:nvCxnSpPr>
        <p:spPr>
          <a:xfrm>
            <a:off x="54430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1" name="直線コネクタ 290">
            <a:extLst>
              <a:ext uri="{FF2B5EF4-FFF2-40B4-BE49-F238E27FC236}">
                <a16:creationId xmlns:a16="http://schemas.microsoft.com/office/drawing/2014/main" id="{620AADF4-24DC-4E4C-9CF3-61E3FBF60994}"/>
              </a:ext>
            </a:extLst>
          </p:cNvPr>
          <p:cNvCxnSpPr>
            <a:cxnSpLocks/>
          </p:cNvCxnSpPr>
          <p:nvPr/>
        </p:nvCxnSpPr>
        <p:spPr>
          <a:xfrm>
            <a:off x="54430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2" name="直線コネクタ 291">
            <a:extLst>
              <a:ext uri="{FF2B5EF4-FFF2-40B4-BE49-F238E27FC236}">
                <a16:creationId xmlns:a16="http://schemas.microsoft.com/office/drawing/2014/main" id="{67F4B7DC-EB63-9E4D-819C-9753D7DC0B52}"/>
              </a:ext>
            </a:extLst>
          </p:cNvPr>
          <p:cNvCxnSpPr>
            <a:cxnSpLocks/>
          </p:cNvCxnSpPr>
          <p:nvPr/>
        </p:nvCxnSpPr>
        <p:spPr>
          <a:xfrm>
            <a:off x="57816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3" name="直線コネクタ 292">
            <a:extLst>
              <a:ext uri="{FF2B5EF4-FFF2-40B4-BE49-F238E27FC236}">
                <a16:creationId xmlns:a16="http://schemas.microsoft.com/office/drawing/2014/main" id="{42DB7947-FFB7-444B-B531-B5D3BB15C93C}"/>
              </a:ext>
            </a:extLst>
          </p:cNvPr>
          <p:cNvCxnSpPr>
            <a:cxnSpLocks/>
          </p:cNvCxnSpPr>
          <p:nvPr/>
        </p:nvCxnSpPr>
        <p:spPr>
          <a:xfrm>
            <a:off x="6120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4" name="直線コネクタ 293">
            <a:extLst>
              <a:ext uri="{FF2B5EF4-FFF2-40B4-BE49-F238E27FC236}">
                <a16:creationId xmlns:a16="http://schemas.microsoft.com/office/drawing/2014/main" id="{08CD5420-733C-6F42-B6DE-F860562A4A97}"/>
              </a:ext>
            </a:extLst>
          </p:cNvPr>
          <p:cNvCxnSpPr>
            <a:cxnSpLocks/>
          </p:cNvCxnSpPr>
          <p:nvPr/>
        </p:nvCxnSpPr>
        <p:spPr>
          <a:xfrm>
            <a:off x="64646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線コネクタ 294">
            <a:extLst>
              <a:ext uri="{FF2B5EF4-FFF2-40B4-BE49-F238E27FC236}">
                <a16:creationId xmlns:a16="http://schemas.microsoft.com/office/drawing/2014/main" id="{ECAEF295-05BD-964E-8F2D-B6DC7AA43244}"/>
              </a:ext>
            </a:extLst>
          </p:cNvPr>
          <p:cNvCxnSpPr>
            <a:cxnSpLocks/>
          </p:cNvCxnSpPr>
          <p:nvPr/>
        </p:nvCxnSpPr>
        <p:spPr>
          <a:xfrm>
            <a:off x="68089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6" name="直線コネクタ 295">
            <a:extLst>
              <a:ext uri="{FF2B5EF4-FFF2-40B4-BE49-F238E27FC236}">
                <a16:creationId xmlns:a16="http://schemas.microsoft.com/office/drawing/2014/main" id="{FB8D5102-66E4-F34A-B2B4-FDF33579F375}"/>
              </a:ext>
            </a:extLst>
          </p:cNvPr>
          <p:cNvCxnSpPr>
            <a:cxnSpLocks/>
          </p:cNvCxnSpPr>
          <p:nvPr/>
        </p:nvCxnSpPr>
        <p:spPr>
          <a:xfrm>
            <a:off x="71476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7" name="直線コネクタ 296">
            <a:extLst>
              <a:ext uri="{FF2B5EF4-FFF2-40B4-BE49-F238E27FC236}">
                <a16:creationId xmlns:a16="http://schemas.microsoft.com/office/drawing/2014/main" id="{BDCCB512-5E9E-C743-869F-56D2CABD4666}"/>
              </a:ext>
            </a:extLst>
          </p:cNvPr>
          <p:cNvCxnSpPr>
            <a:cxnSpLocks/>
          </p:cNvCxnSpPr>
          <p:nvPr/>
        </p:nvCxnSpPr>
        <p:spPr>
          <a:xfrm>
            <a:off x="74863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線コネクタ 297">
            <a:extLst>
              <a:ext uri="{FF2B5EF4-FFF2-40B4-BE49-F238E27FC236}">
                <a16:creationId xmlns:a16="http://schemas.microsoft.com/office/drawing/2014/main" id="{3CD7A445-FBA1-D14B-8F86-6449523F46D1}"/>
              </a:ext>
            </a:extLst>
          </p:cNvPr>
          <p:cNvCxnSpPr>
            <a:cxnSpLocks/>
          </p:cNvCxnSpPr>
          <p:nvPr/>
        </p:nvCxnSpPr>
        <p:spPr>
          <a:xfrm>
            <a:off x="78249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9" name="直線コネクタ 298">
            <a:extLst>
              <a:ext uri="{FF2B5EF4-FFF2-40B4-BE49-F238E27FC236}">
                <a16:creationId xmlns:a16="http://schemas.microsoft.com/office/drawing/2014/main" id="{1E3BB682-E33C-2D44-90BE-C553E77A2E21}"/>
              </a:ext>
            </a:extLst>
          </p:cNvPr>
          <p:cNvCxnSpPr>
            <a:cxnSpLocks/>
          </p:cNvCxnSpPr>
          <p:nvPr/>
        </p:nvCxnSpPr>
        <p:spPr>
          <a:xfrm>
            <a:off x="81692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0" name="直線コネクタ 299">
            <a:extLst>
              <a:ext uri="{FF2B5EF4-FFF2-40B4-BE49-F238E27FC236}">
                <a16:creationId xmlns:a16="http://schemas.microsoft.com/office/drawing/2014/main" id="{6ADB2F35-152E-6440-89D1-48533F6D8E3E}"/>
              </a:ext>
            </a:extLst>
          </p:cNvPr>
          <p:cNvCxnSpPr>
            <a:cxnSpLocks/>
          </p:cNvCxnSpPr>
          <p:nvPr/>
        </p:nvCxnSpPr>
        <p:spPr>
          <a:xfrm>
            <a:off x="85079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線コネクタ 300">
            <a:extLst>
              <a:ext uri="{FF2B5EF4-FFF2-40B4-BE49-F238E27FC236}">
                <a16:creationId xmlns:a16="http://schemas.microsoft.com/office/drawing/2014/main" id="{C6A99837-D1D3-6F4A-849F-1364CF527EB4}"/>
              </a:ext>
            </a:extLst>
          </p:cNvPr>
          <p:cNvCxnSpPr>
            <a:cxnSpLocks/>
          </p:cNvCxnSpPr>
          <p:nvPr/>
        </p:nvCxnSpPr>
        <p:spPr>
          <a:xfrm>
            <a:off x="88466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9" name="正方形/長方形 38">
            <a:extLst>
              <a:ext uri="{FF2B5EF4-FFF2-40B4-BE49-F238E27FC236}">
                <a16:creationId xmlns:a16="http://schemas.microsoft.com/office/drawing/2014/main" id="{F97E46C6-7A38-3C49-8A17-091157B686A1}"/>
              </a:ext>
            </a:extLst>
          </p:cNvPr>
          <p:cNvSpPr/>
          <p:nvPr userDrawn="1"/>
        </p:nvSpPr>
        <p:spPr>
          <a:xfrm>
            <a:off x="0" y="125696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8D0A45ED-1D6F-2D49-9899-FE0C6340496F}"/>
              </a:ext>
            </a:extLst>
          </p:cNvPr>
          <p:cNvSpPr/>
          <p:nvPr userDrawn="1"/>
        </p:nvSpPr>
        <p:spPr>
          <a:xfrm>
            <a:off x="0" y="1760960"/>
            <a:ext cx="334800" cy="252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正方形/長方形 40">
            <a:extLst>
              <a:ext uri="{FF2B5EF4-FFF2-40B4-BE49-F238E27FC236}">
                <a16:creationId xmlns:a16="http://schemas.microsoft.com/office/drawing/2014/main" id="{17E02885-095D-4349-900A-49B29C570A21}"/>
              </a:ext>
            </a:extLst>
          </p:cNvPr>
          <p:cNvSpPr/>
          <p:nvPr userDrawn="1"/>
        </p:nvSpPr>
        <p:spPr>
          <a:xfrm>
            <a:off x="0" y="227312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正方形/長方形 41">
            <a:extLst>
              <a:ext uri="{FF2B5EF4-FFF2-40B4-BE49-F238E27FC236}">
                <a16:creationId xmlns:a16="http://schemas.microsoft.com/office/drawing/2014/main" id="{2C2437EE-4143-AD4A-8D24-BC3A19257DB9}"/>
              </a:ext>
            </a:extLst>
          </p:cNvPr>
          <p:cNvSpPr/>
          <p:nvPr userDrawn="1"/>
        </p:nvSpPr>
        <p:spPr>
          <a:xfrm>
            <a:off x="8001000" y="3739007"/>
            <a:ext cx="114300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C2E3E7F8-2EDF-C942-B87C-BE8B3CC76B0D}"/>
              </a:ext>
            </a:extLst>
          </p:cNvPr>
          <p:cNvSpPr/>
          <p:nvPr userDrawn="1"/>
        </p:nvSpPr>
        <p:spPr>
          <a:xfrm>
            <a:off x="6457950" y="4351007"/>
            <a:ext cx="2686050"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F6C8AAD9-7726-7941-B5EB-5D12B831C3BF}"/>
              </a:ext>
            </a:extLst>
          </p:cNvPr>
          <p:cNvSpPr/>
          <p:nvPr userDrawn="1"/>
        </p:nvSpPr>
        <p:spPr>
          <a:xfrm>
            <a:off x="7507111" y="4978348"/>
            <a:ext cx="1636889"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6" name="直線コネクタ 45">
            <a:extLst>
              <a:ext uri="{FF2B5EF4-FFF2-40B4-BE49-F238E27FC236}">
                <a16:creationId xmlns:a16="http://schemas.microsoft.com/office/drawing/2014/main" id="{FA3EFB15-70B0-AA46-A367-A0A619F93090}"/>
              </a:ext>
            </a:extLst>
          </p:cNvPr>
          <p:cNvCxnSpPr>
            <a:cxnSpLocks/>
          </p:cNvCxnSpPr>
          <p:nvPr userDrawn="1"/>
        </p:nvCxnSpPr>
        <p:spPr>
          <a:xfrm>
            <a:off x="0" y="6637867"/>
            <a:ext cx="9144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0E6C36D9-323C-CB48-9CB1-E5B29CA16927}"/>
              </a:ext>
            </a:extLst>
          </p:cNvPr>
          <p:cNvCxnSpPr>
            <a:cxnSpLocks/>
          </p:cNvCxnSpPr>
          <p:nvPr userDrawn="1"/>
        </p:nvCxnSpPr>
        <p:spPr>
          <a:xfrm>
            <a:off x="33480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3038EB52-2405-7446-A6AF-F99DBCC967FE}"/>
              </a:ext>
            </a:extLst>
          </p:cNvPr>
          <p:cNvCxnSpPr>
            <a:cxnSpLocks/>
          </p:cNvCxnSpPr>
          <p:nvPr userDrawn="1"/>
        </p:nvCxnSpPr>
        <p:spPr>
          <a:xfrm>
            <a:off x="67911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1B5BEA79-DE08-C445-9C27-7C2F84927FAA}"/>
              </a:ext>
            </a:extLst>
          </p:cNvPr>
          <p:cNvCxnSpPr>
            <a:cxnSpLocks/>
          </p:cNvCxnSpPr>
          <p:nvPr userDrawn="1"/>
        </p:nvCxnSpPr>
        <p:spPr>
          <a:xfrm>
            <a:off x="101778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C840C9E6-18C5-F448-907B-58C3517F253E}"/>
              </a:ext>
            </a:extLst>
          </p:cNvPr>
          <p:cNvCxnSpPr>
            <a:cxnSpLocks/>
          </p:cNvCxnSpPr>
          <p:nvPr userDrawn="1"/>
        </p:nvCxnSpPr>
        <p:spPr>
          <a:xfrm>
            <a:off x="13564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D9AD8408-B9F2-3549-BD65-34B16B170EBF}"/>
              </a:ext>
            </a:extLst>
          </p:cNvPr>
          <p:cNvCxnSpPr>
            <a:cxnSpLocks/>
          </p:cNvCxnSpPr>
          <p:nvPr userDrawn="1"/>
        </p:nvCxnSpPr>
        <p:spPr>
          <a:xfrm>
            <a:off x="169511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709C0EB7-248F-CB40-A510-242ABFC74C1B}"/>
              </a:ext>
            </a:extLst>
          </p:cNvPr>
          <p:cNvCxnSpPr>
            <a:cxnSpLocks/>
          </p:cNvCxnSpPr>
          <p:nvPr userDrawn="1"/>
        </p:nvCxnSpPr>
        <p:spPr>
          <a:xfrm>
            <a:off x="20394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C53BDBFB-7CCC-A645-9905-C6E2143CBD45}"/>
              </a:ext>
            </a:extLst>
          </p:cNvPr>
          <p:cNvCxnSpPr>
            <a:cxnSpLocks/>
          </p:cNvCxnSpPr>
          <p:nvPr userDrawn="1"/>
        </p:nvCxnSpPr>
        <p:spPr>
          <a:xfrm>
            <a:off x="23780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3A68971E-062A-1C4B-A678-08ED78F173A8}"/>
              </a:ext>
            </a:extLst>
          </p:cNvPr>
          <p:cNvCxnSpPr>
            <a:cxnSpLocks/>
          </p:cNvCxnSpPr>
          <p:nvPr userDrawn="1"/>
        </p:nvCxnSpPr>
        <p:spPr>
          <a:xfrm>
            <a:off x="27167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4264CA60-68DB-9644-B635-AEC233B554D9}"/>
              </a:ext>
            </a:extLst>
          </p:cNvPr>
          <p:cNvCxnSpPr>
            <a:cxnSpLocks/>
          </p:cNvCxnSpPr>
          <p:nvPr userDrawn="1"/>
        </p:nvCxnSpPr>
        <p:spPr>
          <a:xfrm>
            <a:off x="30610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CD0E5D73-1F9C-6440-AA0E-984312C6B575}"/>
              </a:ext>
            </a:extLst>
          </p:cNvPr>
          <p:cNvCxnSpPr>
            <a:cxnSpLocks/>
          </p:cNvCxnSpPr>
          <p:nvPr userDrawn="1"/>
        </p:nvCxnSpPr>
        <p:spPr>
          <a:xfrm>
            <a:off x="34053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413B98E3-0859-3945-AE2B-D9AA3C91A366}"/>
              </a:ext>
            </a:extLst>
          </p:cNvPr>
          <p:cNvCxnSpPr>
            <a:cxnSpLocks/>
          </p:cNvCxnSpPr>
          <p:nvPr userDrawn="1"/>
        </p:nvCxnSpPr>
        <p:spPr>
          <a:xfrm>
            <a:off x="37440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A179E490-8AAE-654A-B33E-704357936E4E}"/>
              </a:ext>
            </a:extLst>
          </p:cNvPr>
          <p:cNvCxnSpPr>
            <a:cxnSpLocks/>
          </p:cNvCxnSpPr>
          <p:nvPr userDrawn="1"/>
        </p:nvCxnSpPr>
        <p:spPr>
          <a:xfrm>
            <a:off x="40827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93586B1-D7BB-9D4D-A12F-3E36DEAA8244}"/>
              </a:ext>
            </a:extLst>
          </p:cNvPr>
          <p:cNvCxnSpPr>
            <a:cxnSpLocks/>
          </p:cNvCxnSpPr>
          <p:nvPr userDrawn="1"/>
        </p:nvCxnSpPr>
        <p:spPr>
          <a:xfrm>
            <a:off x="44213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6BE55243-C21D-6C48-8490-3F194E6359AB}"/>
              </a:ext>
            </a:extLst>
          </p:cNvPr>
          <p:cNvCxnSpPr>
            <a:cxnSpLocks/>
          </p:cNvCxnSpPr>
          <p:nvPr userDrawn="1"/>
        </p:nvCxnSpPr>
        <p:spPr>
          <a:xfrm>
            <a:off x="47656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AC442076-864C-9940-B2FB-F643C946C0E9}"/>
              </a:ext>
            </a:extLst>
          </p:cNvPr>
          <p:cNvCxnSpPr>
            <a:cxnSpLocks/>
          </p:cNvCxnSpPr>
          <p:nvPr userDrawn="1"/>
        </p:nvCxnSpPr>
        <p:spPr>
          <a:xfrm>
            <a:off x="5104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E9CACA48-5401-014E-95FE-A61D24B9CF55}"/>
              </a:ext>
            </a:extLst>
          </p:cNvPr>
          <p:cNvCxnSpPr>
            <a:cxnSpLocks/>
          </p:cNvCxnSpPr>
          <p:nvPr userDrawn="1"/>
        </p:nvCxnSpPr>
        <p:spPr>
          <a:xfrm>
            <a:off x="54430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0CCAA4A9-1A2A-E24B-ABD5-D352292619D8}"/>
              </a:ext>
            </a:extLst>
          </p:cNvPr>
          <p:cNvCxnSpPr>
            <a:cxnSpLocks/>
          </p:cNvCxnSpPr>
          <p:nvPr userDrawn="1"/>
        </p:nvCxnSpPr>
        <p:spPr>
          <a:xfrm>
            <a:off x="54430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E7C0F79C-1022-AB4C-9F77-B43E759C6DC4}"/>
              </a:ext>
            </a:extLst>
          </p:cNvPr>
          <p:cNvCxnSpPr>
            <a:cxnSpLocks/>
          </p:cNvCxnSpPr>
          <p:nvPr userDrawn="1"/>
        </p:nvCxnSpPr>
        <p:spPr>
          <a:xfrm>
            <a:off x="57816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C745B455-B05D-574B-8495-C541E374EEF8}"/>
              </a:ext>
            </a:extLst>
          </p:cNvPr>
          <p:cNvCxnSpPr>
            <a:cxnSpLocks/>
          </p:cNvCxnSpPr>
          <p:nvPr userDrawn="1"/>
        </p:nvCxnSpPr>
        <p:spPr>
          <a:xfrm>
            <a:off x="6120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3E34857F-C1A0-714F-BC63-F36241D3612A}"/>
              </a:ext>
            </a:extLst>
          </p:cNvPr>
          <p:cNvCxnSpPr>
            <a:cxnSpLocks/>
          </p:cNvCxnSpPr>
          <p:nvPr userDrawn="1"/>
        </p:nvCxnSpPr>
        <p:spPr>
          <a:xfrm>
            <a:off x="64646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26815643-F47C-8340-BE54-55669858153C}"/>
              </a:ext>
            </a:extLst>
          </p:cNvPr>
          <p:cNvCxnSpPr>
            <a:cxnSpLocks/>
          </p:cNvCxnSpPr>
          <p:nvPr userDrawn="1"/>
        </p:nvCxnSpPr>
        <p:spPr>
          <a:xfrm>
            <a:off x="68089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442E6C71-35D4-6B44-B64A-B2E87876929C}"/>
              </a:ext>
            </a:extLst>
          </p:cNvPr>
          <p:cNvCxnSpPr>
            <a:cxnSpLocks/>
          </p:cNvCxnSpPr>
          <p:nvPr userDrawn="1"/>
        </p:nvCxnSpPr>
        <p:spPr>
          <a:xfrm>
            <a:off x="71476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320FC603-4042-C14E-A45D-3E6DDD930390}"/>
              </a:ext>
            </a:extLst>
          </p:cNvPr>
          <p:cNvCxnSpPr>
            <a:cxnSpLocks/>
          </p:cNvCxnSpPr>
          <p:nvPr userDrawn="1"/>
        </p:nvCxnSpPr>
        <p:spPr>
          <a:xfrm>
            <a:off x="74863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C36CF3F1-4710-F141-AE01-16226796CB16}"/>
              </a:ext>
            </a:extLst>
          </p:cNvPr>
          <p:cNvCxnSpPr>
            <a:cxnSpLocks/>
          </p:cNvCxnSpPr>
          <p:nvPr userDrawn="1"/>
        </p:nvCxnSpPr>
        <p:spPr>
          <a:xfrm>
            <a:off x="78249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616C9F3A-556F-E34D-A820-B0C8EA247669}"/>
              </a:ext>
            </a:extLst>
          </p:cNvPr>
          <p:cNvCxnSpPr>
            <a:cxnSpLocks/>
          </p:cNvCxnSpPr>
          <p:nvPr userDrawn="1"/>
        </p:nvCxnSpPr>
        <p:spPr>
          <a:xfrm>
            <a:off x="81692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658EB35-C109-D749-A9E9-7F2941B75663}"/>
              </a:ext>
            </a:extLst>
          </p:cNvPr>
          <p:cNvCxnSpPr>
            <a:cxnSpLocks/>
          </p:cNvCxnSpPr>
          <p:nvPr userDrawn="1"/>
        </p:nvCxnSpPr>
        <p:spPr>
          <a:xfrm>
            <a:off x="85079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9BE1D607-E0B2-0F4A-95D5-CE2E94A61BF5}"/>
              </a:ext>
            </a:extLst>
          </p:cNvPr>
          <p:cNvCxnSpPr>
            <a:cxnSpLocks/>
          </p:cNvCxnSpPr>
          <p:nvPr userDrawn="1"/>
        </p:nvCxnSpPr>
        <p:spPr>
          <a:xfrm>
            <a:off x="88466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6464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4B97CC9-ABAD-E240-B13B-AE60FE1D85EC}" type="datetimeFigureOut">
              <a:rPr kumimoji="1" lang="ja-JP" altLang="en-US" smtClean="0"/>
              <a:t>2019/12/16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Tree>
    <p:extLst>
      <p:ext uri="{BB962C8B-B14F-4D97-AF65-F5344CB8AC3E}">
        <p14:creationId xmlns:p14="http://schemas.microsoft.com/office/powerpoint/2010/main" val="2216782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4B97CC9-ABAD-E240-B13B-AE60FE1D85EC}" type="datetimeFigureOut">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Tree>
    <p:extLst>
      <p:ext uri="{BB962C8B-B14F-4D97-AF65-F5344CB8AC3E}">
        <p14:creationId xmlns:p14="http://schemas.microsoft.com/office/powerpoint/2010/main" val="20010293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4B97CC9-ABAD-E240-B13B-AE60FE1D85EC}" type="datetimeFigureOut">
              <a:rPr kumimoji="1" lang="ja-JP" altLang="en-US" smtClean="0"/>
              <a:t>2019/12/16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Tree>
    <p:extLst>
      <p:ext uri="{BB962C8B-B14F-4D97-AF65-F5344CB8AC3E}">
        <p14:creationId xmlns:p14="http://schemas.microsoft.com/office/powerpoint/2010/main" val="18706453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タイトル スライド">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E38285AE-B259-2745-A70E-65192C92E0F2}"/>
              </a:ext>
            </a:extLst>
          </p:cNvPr>
          <p:cNvSpPr/>
          <p:nvPr userDrawn="1"/>
        </p:nvSpPr>
        <p:spPr>
          <a:xfrm>
            <a:off x="0" y="125696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20B00BDF-795F-BA4C-9469-7DDA9C353BBB}"/>
              </a:ext>
            </a:extLst>
          </p:cNvPr>
          <p:cNvSpPr/>
          <p:nvPr userDrawn="1"/>
        </p:nvSpPr>
        <p:spPr>
          <a:xfrm>
            <a:off x="0" y="1760960"/>
            <a:ext cx="334800" cy="252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B47215CB-3F5C-C641-B03A-8A26C806F168}"/>
              </a:ext>
            </a:extLst>
          </p:cNvPr>
          <p:cNvSpPr/>
          <p:nvPr userDrawn="1"/>
        </p:nvSpPr>
        <p:spPr>
          <a:xfrm>
            <a:off x="0" y="2273120"/>
            <a:ext cx="334800" cy="252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E0B5361F-2799-D44B-A281-342FCE8677FD}"/>
              </a:ext>
            </a:extLst>
          </p:cNvPr>
          <p:cNvSpPr/>
          <p:nvPr userDrawn="1"/>
        </p:nvSpPr>
        <p:spPr>
          <a:xfrm>
            <a:off x="8001000" y="3739007"/>
            <a:ext cx="114300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6FA2B761-67C6-1C42-A822-6D5099F96770}"/>
              </a:ext>
            </a:extLst>
          </p:cNvPr>
          <p:cNvSpPr/>
          <p:nvPr userDrawn="1"/>
        </p:nvSpPr>
        <p:spPr>
          <a:xfrm>
            <a:off x="6457950" y="4351007"/>
            <a:ext cx="2686050"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3F3A9B42-C139-D946-9774-6E5B5548F9DF}"/>
              </a:ext>
            </a:extLst>
          </p:cNvPr>
          <p:cNvSpPr/>
          <p:nvPr userDrawn="1"/>
        </p:nvSpPr>
        <p:spPr>
          <a:xfrm>
            <a:off x="7507111" y="4978348"/>
            <a:ext cx="1636889"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タイトル 1">
            <a:extLst>
              <a:ext uri="{FF2B5EF4-FFF2-40B4-BE49-F238E27FC236}">
                <a16:creationId xmlns:a16="http://schemas.microsoft.com/office/drawing/2014/main" id="{17FD97A0-6FCC-C045-A4B7-D7F24BB5520A}"/>
              </a:ext>
            </a:extLst>
          </p:cNvPr>
          <p:cNvSpPr>
            <a:spLocks noGrp="1"/>
          </p:cNvSpPr>
          <p:nvPr>
            <p:ph type="ctrTitle" hasCustomPrompt="1"/>
          </p:nvPr>
        </p:nvSpPr>
        <p:spPr>
          <a:xfrm>
            <a:off x="603250" y="1270000"/>
            <a:ext cx="7772400" cy="920750"/>
          </a:xfrm>
        </p:spPr>
        <p:txBody>
          <a:bodyPr anchor="t"/>
          <a:lstStyle>
            <a:lvl1pPr>
              <a:defRPr b="0" i="0">
                <a:latin typeface="Franklin Gothic Medium" panose="020B0603020102020204" pitchFamily="34" charset="0"/>
                <a:cs typeface="Calibri" panose="020F0502020204030204" pitchFamily="34" charset="0"/>
              </a:defRPr>
            </a:lvl1pPr>
          </a:lstStyle>
          <a:p>
            <a:pPr algn="l" eaLnBrk="1" hangingPunct="1"/>
            <a:r>
              <a:rPr lang="ja-JP" altLang="en-US">
                <a:solidFill>
                  <a:srgbClr val="DC0000"/>
                </a:solidFill>
              </a:rPr>
              <a:t>タイトル。</a:t>
            </a:r>
          </a:p>
        </p:txBody>
      </p:sp>
      <p:sp>
        <p:nvSpPr>
          <p:cNvPr id="108" name="サブタイトル 2">
            <a:extLst>
              <a:ext uri="{FF2B5EF4-FFF2-40B4-BE49-F238E27FC236}">
                <a16:creationId xmlns:a16="http://schemas.microsoft.com/office/drawing/2014/main" id="{EAD9BFCD-E1C5-0D40-9905-462D7AC861F5}"/>
              </a:ext>
            </a:extLst>
          </p:cNvPr>
          <p:cNvSpPr txBox="1">
            <a:spLocks/>
          </p:cNvSpPr>
          <p:nvPr userDrawn="1"/>
        </p:nvSpPr>
        <p:spPr>
          <a:xfrm>
            <a:off x="603250" y="2203450"/>
            <a:ext cx="6400800" cy="7112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3000"/>
              <a:t>サブタイトル。</a:t>
            </a:r>
          </a:p>
        </p:txBody>
      </p:sp>
      <p:cxnSp>
        <p:nvCxnSpPr>
          <p:cNvPr id="188" name="直線コネクタ 187">
            <a:extLst>
              <a:ext uri="{FF2B5EF4-FFF2-40B4-BE49-F238E27FC236}">
                <a16:creationId xmlns:a16="http://schemas.microsoft.com/office/drawing/2014/main" id="{804B9075-0708-304A-9941-7975CAF54364}"/>
              </a:ext>
            </a:extLst>
          </p:cNvPr>
          <p:cNvCxnSpPr>
            <a:cxnSpLocks/>
          </p:cNvCxnSpPr>
          <p:nvPr userDrawn="1"/>
        </p:nvCxnSpPr>
        <p:spPr>
          <a:xfrm>
            <a:off x="0" y="6637867"/>
            <a:ext cx="9144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9" name="直線コネクタ 268">
            <a:extLst>
              <a:ext uri="{FF2B5EF4-FFF2-40B4-BE49-F238E27FC236}">
                <a16:creationId xmlns:a16="http://schemas.microsoft.com/office/drawing/2014/main" id="{7963075B-9045-D24C-9C75-4D223833BA6F}"/>
              </a:ext>
            </a:extLst>
          </p:cNvPr>
          <p:cNvCxnSpPr>
            <a:cxnSpLocks/>
          </p:cNvCxnSpPr>
          <p:nvPr userDrawn="1"/>
        </p:nvCxnSpPr>
        <p:spPr>
          <a:xfrm>
            <a:off x="33480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2" name="直線コネクタ 271">
            <a:extLst>
              <a:ext uri="{FF2B5EF4-FFF2-40B4-BE49-F238E27FC236}">
                <a16:creationId xmlns:a16="http://schemas.microsoft.com/office/drawing/2014/main" id="{01CA46CB-7862-A646-A11F-21CDABF93EE0}"/>
              </a:ext>
            </a:extLst>
          </p:cNvPr>
          <p:cNvCxnSpPr>
            <a:cxnSpLocks/>
          </p:cNvCxnSpPr>
          <p:nvPr userDrawn="1"/>
        </p:nvCxnSpPr>
        <p:spPr>
          <a:xfrm>
            <a:off x="67911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3" name="直線コネクタ 272">
            <a:extLst>
              <a:ext uri="{FF2B5EF4-FFF2-40B4-BE49-F238E27FC236}">
                <a16:creationId xmlns:a16="http://schemas.microsoft.com/office/drawing/2014/main" id="{7D6A40A7-9377-614E-A4EC-8BB0359B552F}"/>
              </a:ext>
            </a:extLst>
          </p:cNvPr>
          <p:cNvCxnSpPr>
            <a:cxnSpLocks/>
          </p:cNvCxnSpPr>
          <p:nvPr userDrawn="1"/>
        </p:nvCxnSpPr>
        <p:spPr>
          <a:xfrm>
            <a:off x="101778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4" name="直線コネクタ 273">
            <a:extLst>
              <a:ext uri="{FF2B5EF4-FFF2-40B4-BE49-F238E27FC236}">
                <a16:creationId xmlns:a16="http://schemas.microsoft.com/office/drawing/2014/main" id="{B13F6FF0-2399-CF43-8C1D-7BCC986407AF}"/>
              </a:ext>
            </a:extLst>
          </p:cNvPr>
          <p:cNvCxnSpPr>
            <a:cxnSpLocks/>
          </p:cNvCxnSpPr>
          <p:nvPr userDrawn="1"/>
        </p:nvCxnSpPr>
        <p:spPr>
          <a:xfrm>
            <a:off x="13564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5" name="直線コネクタ 274">
            <a:extLst>
              <a:ext uri="{FF2B5EF4-FFF2-40B4-BE49-F238E27FC236}">
                <a16:creationId xmlns:a16="http://schemas.microsoft.com/office/drawing/2014/main" id="{ABD30C04-5DDD-0F46-A251-FE57A3B5F1B8}"/>
              </a:ext>
            </a:extLst>
          </p:cNvPr>
          <p:cNvCxnSpPr>
            <a:cxnSpLocks/>
          </p:cNvCxnSpPr>
          <p:nvPr userDrawn="1"/>
        </p:nvCxnSpPr>
        <p:spPr>
          <a:xfrm>
            <a:off x="169511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6" name="直線コネクタ 275">
            <a:extLst>
              <a:ext uri="{FF2B5EF4-FFF2-40B4-BE49-F238E27FC236}">
                <a16:creationId xmlns:a16="http://schemas.microsoft.com/office/drawing/2014/main" id="{E399EE75-A8A9-854D-A37E-1672EC81149B}"/>
              </a:ext>
            </a:extLst>
          </p:cNvPr>
          <p:cNvCxnSpPr>
            <a:cxnSpLocks/>
          </p:cNvCxnSpPr>
          <p:nvPr userDrawn="1"/>
        </p:nvCxnSpPr>
        <p:spPr>
          <a:xfrm>
            <a:off x="20394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7" name="直線コネクタ 276">
            <a:extLst>
              <a:ext uri="{FF2B5EF4-FFF2-40B4-BE49-F238E27FC236}">
                <a16:creationId xmlns:a16="http://schemas.microsoft.com/office/drawing/2014/main" id="{AD96477A-003F-B04D-8051-4B26545DF070}"/>
              </a:ext>
            </a:extLst>
          </p:cNvPr>
          <p:cNvCxnSpPr>
            <a:cxnSpLocks/>
          </p:cNvCxnSpPr>
          <p:nvPr userDrawn="1"/>
        </p:nvCxnSpPr>
        <p:spPr>
          <a:xfrm>
            <a:off x="23780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8" name="直線コネクタ 277">
            <a:extLst>
              <a:ext uri="{FF2B5EF4-FFF2-40B4-BE49-F238E27FC236}">
                <a16:creationId xmlns:a16="http://schemas.microsoft.com/office/drawing/2014/main" id="{DC46FD36-490B-584B-A5C7-F1DAFD7FC5A3}"/>
              </a:ext>
            </a:extLst>
          </p:cNvPr>
          <p:cNvCxnSpPr>
            <a:cxnSpLocks/>
          </p:cNvCxnSpPr>
          <p:nvPr userDrawn="1"/>
        </p:nvCxnSpPr>
        <p:spPr>
          <a:xfrm>
            <a:off x="27167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3" name="直線コネクタ 282">
            <a:extLst>
              <a:ext uri="{FF2B5EF4-FFF2-40B4-BE49-F238E27FC236}">
                <a16:creationId xmlns:a16="http://schemas.microsoft.com/office/drawing/2014/main" id="{F9809461-C086-384F-B507-A7399944C09C}"/>
              </a:ext>
            </a:extLst>
          </p:cNvPr>
          <p:cNvCxnSpPr>
            <a:cxnSpLocks/>
          </p:cNvCxnSpPr>
          <p:nvPr userDrawn="1"/>
        </p:nvCxnSpPr>
        <p:spPr>
          <a:xfrm>
            <a:off x="30610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4" name="直線コネクタ 283">
            <a:extLst>
              <a:ext uri="{FF2B5EF4-FFF2-40B4-BE49-F238E27FC236}">
                <a16:creationId xmlns:a16="http://schemas.microsoft.com/office/drawing/2014/main" id="{D969F5C5-AC86-4C4D-AEF5-0C10C16D4A13}"/>
              </a:ext>
            </a:extLst>
          </p:cNvPr>
          <p:cNvCxnSpPr>
            <a:cxnSpLocks/>
          </p:cNvCxnSpPr>
          <p:nvPr userDrawn="1"/>
        </p:nvCxnSpPr>
        <p:spPr>
          <a:xfrm>
            <a:off x="34053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5" name="直線コネクタ 284">
            <a:extLst>
              <a:ext uri="{FF2B5EF4-FFF2-40B4-BE49-F238E27FC236}">
                <a16:creationId xmlns:a16="http://schemas.microsoft.com/office/drawing/2014/main" id="{621F5C88-43CE-7642-A3D3-87C6003755D3}"/>
              </a:ext>
            </a:extLst>
          </p:cNvPr>
          <p:cNvCxnSpPr>
            <a:cxnSpLocks/>
          </p:cNvCxnSpPr>
          <p:nvPr userDrawn="1"/>
        </p:nvCxnSpPr>
        <p:spPr>
          <a:xfrm>
            <a:off x="37440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6" name="直線コネクタ 285">
            <a:extLst>
              <a:ext uri="{FF2B5EF4-FFF2-40B4-BE49-F238E27FC236}">
                <a16:creationId xmlns:a16="http://schemas.microsoft.com/office/drawing/2014/main" id="{D1F4FB3A-BF64-6F45-A085-8B85433FE50E}"/>
              </a:ext>
            </a:extLst>
          </p:cNvPr>
          <p:cNvCxnSpPr>
            <a:cxnSpLocks/>
          </p:cNvCxnSpPr>
          <p:nvPr userDrawn="1"/>
        </p:nvCxnSpPr>
        <p:spPr>
          <a:xfrm>
            <a:off x="40827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7" name="直線コネクタ 286">
            <a:extLst>
              <a:ext uri="{FF2B5EF4-FFF2-40B4-BE49-F238E27FC236}">
                <a16:creationId xmlns:a16="http://schemas.microsoft.com/office/drawing/2014/main" id="{825AEA8C-980C-1B40-B63E-C91782AACAE7}"/>
              </a:ext>
            </a:extLst>
          </p:cNvPr>
          <p:cNvCxnSpPr>
            <a:cxnSpLocks/>
          </p:cNvCxnSpPr>
          <p:nvPr userDrawn="1"/>
        </p:nvCxnSpPr>
        <p:spPr>
          <a:xfrm>
            <a:off x="44213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8" name="直線コネクタ 287">
            <a:extLst>
              <a:ext uri="{FF2B5EF4-FFF2-40B4-BE49-F238E27FC236}">
                <a16:creationId xmlns:a16="http://schemas.microsoft.com/office/drawing/2014/main" id="{292318E1-588E-C249-9BA1-1F84046BFE21}"/>
              </a:ext>
            </a:extLst>
          </p:cNvPr>
          <p:cNvCxnSpPr>
            <a:cxnSpLocks/>
          </p:cNvCxnSpPr>
          <p:nvPr userDrawn="1"/>
        </p:nvCxnSpPr>
        <p:spPr>
          <a:xfrm>
            <a:off x="47656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9" name="直線コネクタ 288">
            <a:extLst>
              <a:ext uri="{FF2B5EF4-FFF2-40B4-BE49-F238E27FC236}">
                <a16:creationId xmlns:a16="http://schemas.microsoft.com/office/drawing/2014/main" id="{6B668CD5-37DB-7047-8776-87D1D6DE18E1}"/>
              </a:ext>
            </a:extLst>
          </p:cNvPr>
          <p:cNvCxnSpPr>
            <a:cxnSpLocks/>
          </p:cNvCxnSpPr>
          <p:nvPr userDrawn="1"/>
        </p:nvCxnSpPr>
        <p:spPr>
          <a:xfrm>
            <a:off x="5104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0" name="直線コネクタ 289">
            <a:extLst>
              <a:ext uri="{FF2B5EF4-FFF2-40B4-BE49-F238E27FC236}">
                <a16:creationId xmlns:a16="http://schemas.microsoft.com/office/drawing/2014/main" id="{D396DC2D-8884-C349-BBF3-D3647F9F4AEF}"/>
              </a:ext>
            </a:extLst>
          </p:cNvPr>
          <p:cNvCxnSpPr>
            <a:cxnSpLocks/>
          </p:cNvCxnSpPr>
          <p:nvPr userDrawn="1"/>
        </p:nvCxnSpPr>
        <p:spPr>
          <a:xfrm>
            <a:off x="54430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1" name="直線コネクタ 290">
            <a:extLst>
              <a:ext uri="{FF2B5EF4-FFF2-40B4-BE49-F238E27FC236}">
                <a16:creationId xmlns:a16="http://schemas.microsoft.com/office/drawing/2014/main" id="{620AADF4-24DC-4E4C-9CF3-61E3FBF60994}"/>
              </a:ext>
            </a:extLst>
          </p:cNvPr>
          <p:cNvCxnSpPr>
            <a:cxnSpLocks/>
          </p:cNvCxnSpPr>
          <p:nvPr userDrawn="1"/>
        </p:nvCxnSpPr>
        <p:spPr>
          <a:xfrm>
            <a:off x="544302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2" name="直線コネクタ 291">
            <a:extLst>
              <a:ext uri="{FF2B5EF4-FFF2-40B4-BE49-F238E27FC236}">
                <a16:creationId xmlns:a16="http://schemas.microsoft.com/office/drawing/2014/main" id="{67F4B7DC-EB63-9E4D-819C-9753D7DC0B52}"/>
              </a:ext>
            </a:extLst>
          </p:cNvPr>
          <p:cNvCxnSpPr>
            <a:cxnSpLocks/>
          </p:cNvCxnSpPr>
          <p:nvPr userDrawn="1"/>
        </p:nvCxnSpPr>
        <p:spPr>
          <a:xfrm>
            <a:off x="578169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3" name="直線コネクタ 292">
            <a:extLst>
              <a:ext uri="{FF2B5EF4-FFF2-40B4-BE49-F238E27FC236}">
                <a16:creationId xmlns:a16="http://schemas.microsoft.com/office/drawing/2014/main" id="{42DB7947-FFB7-444B-B531-B5D3BB15C93C}"/>
              </a:ext>
            </a:extLst>
          </p:cNvPr>
          <p:cNvCxnSpPr>
            <a:cxnSpLocks/>
          </p:cNvCxnSpPr>
          <p:nvPr userDrawn="1"/>
        </p:nvCxnSpPr>
        <p:spPr>
          <a:xfrm>
            <a:off x="61203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4" name="直線コネクタ 293">
            <a:extLst>
              <a:ext uri="{FF2B5EF4-FFF2-40B4-BE49-F238E27FC236}">
                <a16:creationId xmlns:a16="http://schemas.microsoft.com/office/drawing/2014/main" id="{08CD5420-733C-6F42-B6DE-F860562A4A97}"/>
              </a:ext>
            </a:extLst>
          </p:cNvPr>
          <p:cNvCxnSpPr>
            <a:cxnSpLocks/>
          </p:cNvCxnSpPr>
          <p:nvPr userDrawn="1"/>
        </p:nvCxnSpPr>
        <p:spPr>
          <a:xfrm>
            <a:off x="6464670"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5" name="直線コネクタ 294">
            <a:extLst>
              <a:ext uri="{FF2B5EF4-FFF2-40B4-BE49-F238E27FC236}">
                <a16:creationId xmlns:a16="http://schemas.microsoft.com/office/drawing/2014/main" id="{ECAEF295-05BD-964E-8F2D-B6DC7AA43244}"/>
              </a:ext>
            </a:extLst>
          </p:cNvPr>
          <p:cNvCxnSpPr>
            <a:cxnSpLocks/>
          </p:cNvCxnSpPr>
          <p:nvPr userDrawn="1"/>
        </p:nvCxnSpPr>
        <p:spPr>
          <a:xfrm>
            <a:off x="6808983"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6" name="直線コネクタ 295">
            <a:extLst>
              <a:ext uri="{FF2B5EF4-FFF2-40B4-BE49-F238E27FC236}">
                <a16:creationId xmlns:a16="http://schemas.microsoft.com/office/drawing/2014/main" id="{FB8D5102-66E4-F34A-B2B4-FDF33579F375}"/>
              </a:ext>
            </a:extLst>
          </p:cNvPr>
          <p:cNvCxnSpPr>
            <a:cxnSpLocks/>
          </p:cNvCxnSpPr>
          <p:nvPr userDrawn="1"/>
        </p:nvCxnSpPr>
        <p:spPr>
          <a:xfrm>
            <a:off x="714765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7" name="直線コネクタ 296">
            <a:extLst>
              <a:ext uri="{FF2B5EF4-FFF2-40B4-BE49-F238E27FC236}">
                <a16:creationId xmlns:a16="http://schemas.microsoft.com/office/drawing/2014/main" id="{BDCCB512-5E9E-C743-869F-56D2CABD4666}"/>
              </a:ext>
            </a:extLst>
          </p:cNvPr>
          <p:cNvCxnSpPr>
            <a:cxnSpLocks/>
          </p:cNvCxnSpPr>
          <p:nvPr userDrawn="1"/>
        </p:nvCxnSpPr>
        <p:spPr>
          <a:xfrm>
            <a:off x="7486323"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8" name="直線コネクタ 297">
            <a:extLst>
              <a:ext uri="{FF2B5EF4-FFF2-40B4-BE49-F238E27FC236}">
                <a16:creationId xmlns:a16="http://schemas.microsoft.com/office/drawing/2014/main" id="{3CD7A445-FBA1-D14B-8F86-6449523F46D1}"/>
              </a:ext>
            </a:extLst>
          </p:cNvPr>
          <p:cNvCxnSpPr>
            <a:cxnSpLocks/>
          </p:cNvCxnSpPr>
          <p:nvPr userDrawn="1"/>
        </p:nvCxnSpPr>
        <p:spPr>
          <a:xfrm>
            <a:off x="7824985"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9" name="直線コネクタ 298">
            <a:extLst>
              <a:ext uri="{FF2B5EF4-FFF2-40B4-BE49-F238E27FC236}">
                <a16:creationId xmlns:a16="http://schemas.microsoft.com/office/drawing/2014/main" id="{1E3BB682-E33C-2D44-90BE-C553E77A2E21}"/>
              </a:ext>
            </a:extLst>
          </p:cNvPr>
          <p:cNvCxnSpPr>
            <a:cxnSpLocks/>
          </p:cNvCxnSpPr>
          <p:nvPr userDrawn="1"/>
        </p:nvCxnSpPr>
        <p:spPr>
          <a:xfrm>
            <a:off x="8169298" y="6643510"/>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0" name="直線コネクタ 299">
            <a:extLst>
              <a:ext uri="{FF2B5EF4-FFF2-40B4-BE49-F238E27FC236}">
                <a16:creationId xmlns:a16="http://schemas.microsoft.com/office/drawing/2014/main" id="{6ADB2F35-152E-6440-89D1-48533F6D8E3E}"/>
              </a:ext>
            </a:extLst>
          </p:cNvPr>
          <p:cNvCxnSpPr>
            <a:cxnSpLocks/>
          </p:cNvCxnSpPr>
          <p:nvPr userDrawn="1"/>
        </p:nvCxnSpPr>
        <p:spPr>
          <a:xfrm>
            <a:off x="850796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1" name="直線コネクタ 300">
            <a:extLst>
              <a:ext uri="{FF2B5EF4-FFF2-40B4-BE49-F238E27FC236}">
                <a16:creationId xmlns:a16="http://schemas.microsoft.com/office/drawing/2014/main" id="{C6A99837-D1D3-6F4A-849F-1364CF527EB4}"/>
              </a:ext>
            </a:extLst>
          </p:cNvPr>
          <p:cNvCxnSpPr>
            <a:cxnSpLocks/>
          </p:cNvCxnSpPr>
          <p:nvPr userDrawn="1"/>
        </p:nvCxnSpPr>
        <p:spPr>
          <a:xfrm>
            <a:off x="8846638" y="6637867"/>
            <a:ext cx="0" cy="220133"/>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8616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タイトルとコンテンツ">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DAC11EF7-0052-9546-9BFC-0F2285FDDD6A}"/>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FDE8762-0FC0-B741-8D68-01F5868BEACD}"/>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31A7338-DB5E-404A-BB18-CB1E57DB5EA5}"/>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085EAE8F-79AC-D046-85F3-8C9266849C45}"/>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3" name="正方形/長方形 12">
            <a:extLst>
              <a:ext uri="{FF2B5EF4-FFF2-40B4-BE49-F238E27FC236}">
                <a16:creationId xmlns:a16="http://schemas.microsoft.com/office/drawing/2014/main" id="{301A9FE2-46EE-B04B-9874-62488AE76FAE}"/>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BAEC9C45-A928-B14E-80D5-73454AD673BA}"/>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6E692317-5E63-A14F-A17D-6C856D41DD1B}"/>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コネクタ 41">
            <a:extLst>
              <a:ext uri="{FF2B5EF4-FFF2-40B4-BE49-F238E27FC236}">
                <a16:creationId xmlns:a16="http://schemas.microsoft.com/office/drawing/2014/main" id="{358A6260-25DB-AA49-9727-98FD3620E53B}"/>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D3837B89-8D4B-2748-931B-627B75304C28}"/>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FC852A1B-9FE7-1744-9C3A-ACFD747A4C76}"/>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3ECCB99-674C-7644-83FF-4FFAF7C4A2C7}"/>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D172AEE9-5A5A-A449-BB41-202D46D25C29}"/>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8BDEECA-D50F-C74D-B9A5-9AF1565805BC}"/>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C0A010AF-D8F6-B643-B5F0-07F990627AAF}"/>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03FECDFE-E51B-B047-BA7F-28FE6DAE5065}"/>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6DCB6F94-122F-AC44-8FBA-ED7FA05F66E7}"/>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B6D9272E-2A00-974B-B10A-12C94CE8B0FD}"/>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BCE17B7C-9860-374E-8A90-E64EE18AF35E}"/>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4D1860E-3743-EA48-93BB-619CEB65CF83}"/>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8AD7C428-F94E-9A47-9943-560A0E0E1FC9}"/>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E15F43E8-F3DC-324C-BC8A-CE0B068ECA85}"/>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CA632E96-6E76-1347-A52A-F66D5EA4B825}"/>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1F6AA34E-EA26-F140-ADA3-97B718944014}"/>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616BC358-0AE6-BC47-BBF1-8C8FDF0963E5}"/>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63AB2B98-A256-2A42-A9D2-F6049DFAAFC6}"/>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16721AE1-51A3-5741-A35A-62CF3BB55AA7}"/>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CFB78CAD-4B29-2442-8ABA-A05C2000DD4C}"/>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FA728748-C734-0944-A4CE-72413FC7E533}"/>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AE1D2318-BB8C-9B4C-8920-8A9B07B1F5AE}"/>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E9042A5D-1B12-DB44-AA1E-E32ECCB053BF}"/>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A96AB770-C43A-084B-A07B-0E0AFC2CEAB1}"/>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B16050E-F864-B445-9CF5-6F0F0BE0B6FD}"/>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62D68980-A5F7-DE44-BACA-134113409D26}"/>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7090BB52-3B14-4E4F-80DE-A9EEF174DE15}"/>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2" name="テキスト ボックス 91">
            <a:extLst>
              <a:ext uri="{FF2B5EF4-FFF2-40B4-BE49-F238E27FC236}">
                <a16:creationId xmlns:a16="http://schemas.microsoft.com/office/drawing/2014/main" id="{32D542AC-1769-864D-9788-4E16FC977EF5}"/>
              </a:ext>
            </a:extLst>
          </p:cNvPr>
          <p:cNvSpPr txBox="1"/>
          <p:nvPr userDrawn="1"/>
        </p:nvSpPr>
        <p:spPr>
          <a:xfrm>
            <a:off x="352425" y="1443619"/>
            <a:ext cx="1411111" cy="369332"/>
          </a:xfrm>
          <a:prstGeom prst="rect">
            <a:avLst/>
          </a:prstGeom>
          <a:noFill/>
        </p:spPr>
        <p:txBody>
          <a:bodyPr wrap="square" rtlCol="0" anchor="ctr" anchorCtr="0">
            <a:spAutoFit/>
          </a:bodyPr>
          <a:lstStyle/>
          <a:p>
            <a:pPr>
              <a:lnSpc>
                <a:spcPct val="100000"/>
              </a:lnSpc>
            </a:pPr>
            <a:r>
              <a:rPr kumimoji="1" lang="ja-JP" altLang="en-US"/>
              <a:t>本文</a:t>
            </a:r>
          </a:p>
        </p:txBody>
      </p:sp>
    </p:spTree>
    <p:extLst>
      <p:ext uri="{BB962C8B-B14F-4D97-AF65-F5344CB8AC3E}">
        <p14:creationId xmlns:p14="http://schemas.microsoft.com/office/powerpoint/2010/main" val="328594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タイトルとコンテンツ">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DAC11EF7-0052-9546-9BFC-0F2285FDDD6A}"/>
              </a:ext>
            </a:extLst>
          </p:cNvPr>
          <p:cNvSpPr/>
          <p:nvPr/>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FDE8762-0FC0-B741-8D68-01F5868BEACD}"/>
              </a:ext>
            </a:extLst>
          </p:cNvPr>
          <p:cNvSpPr/>
          <p:nvPr/>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31A7338-DB5E-404A-BB18-CB1E57DB5EA5}"/>
              </a:ext>
            </a:extLst>
          </p:cNvPr>
          <p:cNvSpPr/>
          <p:nvPr/>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085EAE8F-79AC-D046-85F3-8C9266849C45}"/>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3" name="正方形/長方形 12">
            <a:extLst>
              <a:ext uri="{FF2B5EF4-FFF2-40B4-BE49-F238E27FC236}">
                <a16:creationId xmlns:a16="http://schemas.microsoft.com/office/drawing/2014/main" id="{301A9FE2-46EE-B04B-9874-62488AE76FAE}"/>
              </a:ext>
            </a:extLst>
          </p:cNvPr>
          <p:cNvSpPr/>
          <p:nvPr/>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BAEC9C45-A928-B14E-80D5-73454AD673BA}"/>
              </a:ext>
            </a:extLst>
          </p:cNvPr>
          <p:cNvSpPr/>
          <p:nvPr/>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6E692317-5E63-A14F-A17D-6C856D41DD1B}"/>
              </a:ext>
            </a:extLst>
          </p:cNvPr>
          <p:cNvSpPr/>
          <p:nvPr/>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2" name="直線コネクタ 41">
            <a:extLst>
              <a:ext uri="{FF2B5EF4-FFF2-40B4-BE49-F238E27FC236}">
                <a16:creationId xmlns:a16="http://schemas.microsoft.com/office/drawing/2014/main" id="{358A6260-25DB-AA49-9727-98FD3620E53B}"/>
              </a:ext>
            </a:extLst>
          </p:cNvPr>
          <p:cNvCxnSpPr>
            <a:cxnSpLocks/>
          </p:cNvCxnSpPr>
          <p:nvPr/>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D3837B89-8D4B-2748-931B-627B75304C28}"/>
              </a:ext>
            </a:extLst>
          </p:cNvPr>
          <p:cNvCxnSpPr>
            <a:cxnSpLocks/>
          </p:cNvCxnSpPr>
          <p:nvPr/>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FC852A1B-9FE7-1744-9C3A-ACFD747A4C76}"/>
              </a:ext>
            </a:extLst>
          </p:cNvPr>
          <p:cNvCxnSpPr>
            <a:cxnSpLocks/>
          </p:cNvCxnSpPr>
          <p:nvPr/>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3ECCB99-674C-7644-83FF-4FFAF7C4A2C7}"/>
              </a:ext>
            </a:extLst>
          </p:cNvPr>
          <p:cNvCxnSpPr>
            <a:cxnSpLocks/>
          </p:cNvCxnSpPr>
          <p:nvPr/>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D172AEE9-5A5A-A449-BB41-202D46D25C29}"/>
              </a:ext>
            </a:extLst>
          </p:cNvPr>
          <p:cNvCxnSpPr>
            <a:cxnSpLocks/>
          </p:cNvCxnSpPr>
          <p:nvPr/>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8BDEECA-D50F-C74D-B9A5-9AF1565805BC}"/>
              </a:ext>
            </a:extLst>
          </p:cNvPr>
          <p:cNvCxnSpPr>
            <a:cxnSpLocks/>
          </p:cNvCxnSpPr>
          <p:nvPr/>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C0A010AF-D8F6-B643-B5F0-07F990627AAF}"/>
              </a:ext>
            </a:extLst>
          </p:cNvPr>
          <p:cNvCxnSpPr>
            <a:cxnSpLocks/>
          </p:cNvCxnSpPr>
          <p:nvPr/>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03FECDFE-E51B-B047-BA7F-28FE6DAE5065}"/>
              </a:ext>
            </a:extLst>
          </p:cNvPr>
          <p:cNvCxnSpPr>
            <a:cxnSpLocks/>
          </p:cNvCxnSpPr>
          <p:nvPr/>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6DCB6F94-122F-AC44-8FBA-ED7FA05F66E7}"/>
              </a:ext>
            </a:extLst>
          </p:cNvPr>
          <p:cNvCxnSpPr>
            <a:cxnSpLocks/>
          </p:cNvCxnSpPr>
          <p:nvPr/>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B6D9272E-2A00-974B-B10A-12C94CE8B0FD}"/>
              </a:ext>
            </a:extLst>
          </p:cNvPr>
          <p:cNvCxnSpPr>
            <a:cxnSpLocks/>
          </p:cNvCxnSpPr>
          <p:nvPr/>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BCE17B7C-9860-374E-8A90-E64EE18AF35E}"/>
              </a:ext>
            </a:extLst>
          </p:cNvPr>
          <p:cNvCxnSpPr>
            <a:cxnSpLocks/>
          </p:cNvCxnSpPr>
          <p:nvPr/>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4D1860E-3743-EA48-93BB-619CEB65CF83}"/>
              </a:ext>
            </a:extLst>
          </p:cNvPr>
          <p:cNvCxnSpPr>
            <a:cxnSpLocks/>
          </p:cNvCxnSpPr>
          <p:nvPr/>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8AD7C428-F94E-9A47-9943-560A0E0E1FC9}"/>
              </a:ext>
            </a:extLst>
          </p:cNvPr>
          <p:cNvCxnSpPr>
            <a:cxnSpLocks/>
          </p:cNvCxnSpPr>
          <p:nvPr/>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E15F43E8-F3DC-324C-BC8A-CE0B068ECA85}"/>
              </a:ext>
            </a:extLst>
          </p:cNvPr>
          <p:cNvCxnSpPr>
            <a:cxnSpLocks/>
          </p:cNvCxnSpPr>
          <p:nvPr/>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CA632E96-6E76-1347-A52A-F66D5EA4B825}"/>
              </a:ext>
            </a:extLst>
          </p:cNvPr>
          <p:cNvCxnSpPr>
            <a:cxnSpLocks/>
          </p:cNvCxnSpPr>
          <p:nvPr/>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1F6AA34E-EA26-F140-ADA3-97B718944014}"/>
              </a:ext>
            </a:extLst>
          </p:cNvPr>
          <p:cNvCxnSpPr>
            <a:cxnSpLocks/>
          </p:cNvCxnSpPr>
          <p:nvPr/>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616BC358-0AE6-BC47-BBF1-8C8FDF0963E5}"/>
              </a:ext>
            </a:extLst>
          </p:cNvPr>
          <p:cNvCxnSpPr>
            <a:cxnSpLocks/>
          </p:cNvCxnSpPr>
          <p:nvPr/>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63AB2B98-A256-2A42-A9D2-F6049DFAAFC6}"/>
              </a:ext>
            </a:extLst>
          </p:cNvPr>
          <p:cNvCxnSpPr>
            <a:cxnSpLocks/>
          </p:cNvCxnSpPr>
          <p:nvPr/>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16721AE1-51A3-5741-A35A-62CF3BB55AA7}"/>
              </a:ext>
            </a:extLst>
          </p:cNvPr>
          <p:cNvCxnSpPr>
            <a:cxnSpLocks/>
          </p:cNvCxnSpPr>
          <p:nvPr/>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CFB78CAD-4B29-2442-8ABA-A05C2000DD4C}"/>
              </a:ext>
            </a:extLst>
          </p:cNvPr>
          <p:cNvCxnSpPr>
            <a:cxnSpLocks/>
          </p:cNvCxnSpPr>
          <p:nvPr/>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FA728748-C734-0944-A4CE-72413FC7E533}"/>
              </a:ext>
            </a:extLst>
          </p:cNvPr>
          <p:cNvCxnSpPr>
            <a:cxnSpLocks/>
          </p:cNvCxnSpPr>
          <p:nvPr/>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AE1D2318-BB8C-9B4C-8920-8A9B07B1F5AE}"/>
              </a:ext>
            </a:extLst>
          </p:cNvPr>
          <p:cNvCxnSpPr>
            <a:cxnSpLocks/>
          </p:cNvCxnSpPr>
          <p:nvPr/>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E9042A5D-1B12-DB44-AA1E-E32ECCB053BF}"/>
              </a:ext>
            </a:extLst>
          </p:cNvPr>
          <p:cNvCxnSpPr>
            <a:cxnSpLocks/>
          </p:cNvCxnSpPr>
          <p:nvPr/>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A96AB770-C43A-084B-A07B-0E0AFC2CEAB1}"/>
              </a:ext>
            </a:extLst>
          </p:cNvPr>
          <p:cNvCxnSpPr>
            <a:cxnSpLocks/>
          </p:cNvCxnSpPr>
          <p:nvPr/>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B16050E-F864-B445-9CF5-6F0F0BE0B6FD}"/>
              </a:ext>
            </a:extLst>
          </p:cNvPr>
          <p:cNvCxnSpPr>
            <a:cxnSpLocks/>
          </p:cNvCxnSpPr>
          <p:nvPr/>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62D68980-A5F7-DE44-BACA-134113409D26}"/>
              </a:ext>
            </a:extLst>
          </p:cNvPr>
          <p:cNvCxnSpPr>
            <a:cxnSpLocks/>
          </p:cNvCxnSpPr>
          <p:nvPr/>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7090BB52-3B14-4E4F-80DE-A9EEF174DE15}"/>
              </a:ext>
            </a:extLst>
          </p:cNvPr>
          <p:cNvCxnSpPr>
            <a:cxnSpLocks/>
          </p:cNvCxnSpPr>
          <p:nvPr/>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正方形/長方形 37">
            <a:extLst>
              <a:ext uri="{FF2B5EF4-FFF2-40B4-BE49-F238E27FC236}">
                <a16:creationId xmlns:a16="http://schemas.microsoft.com/office/drawing/2014/main" id="{0BB9F87D-BD8A-6E48-9979-3F6A1E8D3AF4}"/>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ED2CAE15-FC39-D148-92B8-DB53043DA04D}"/>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6904BE38-3A68-6640-97DB-E14787651E77}"/>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正方形/長方形 40">
            <a:extLst>
              <a:ext uri="{FF2B5EF4-FFF2-40B4-BE49-F238E27FC236}">
                <a16:creationId xmlns:a16="http://schemas.microsoft.com/office/drawing/2014/main" id="{03844A83-1121-C348-889F-EDA5885E997C}"/>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A98651AA-CC4B-454A-9ACE-C3E6DEB045D6}"/>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0C5A2349-543A-1A4A-897E-EEC7B6C7F373}"/>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6" name="直線コネクタ 45">
            <a:extLst>
              <a:ext uri="{FF2B5EF4-FFF2-40B4-BE49-F238E27FC236}">
                <a16:creationId xmlns:a16="http://schemas.microsoft.com/office/drawing/2014/main" id="{54CAAB27-F6A4-6245-85CF-0E297131DC22}"/>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DA1FEFC1-DAA0-C146-8052-F833D49FD376}"/>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AD8D85AB-E5B3-3A42-8CB8-4A6735C7CB3B}"/>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FE4BFB91-E073-B04D-BAC2-120A9BA68934}"/>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3B8E8FDF-7DA6-C746-9AA5-28B73EE11DC4}"/>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90FB800-FABF-FD44-BE3C-C14681021E66}"/>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8A5FF21F-63C5-4148-8D8E-2BC8B48E912E}"/>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399233DF-8289-B44C-A79C-BA4768ED9165}"/>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EAE134D8-F49F-1045-AB8B-ADA0931FE78C}"/>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2440B7B6-8037-A743-B5C6-AAA3A7BA10A9}"/>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F3C64368-6092-2246-9B39-23DC03F1FAF5}"/>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45183C95-26B6-E643-A497-EA8F912DFB8B}"/>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CB4E9C6-A830-9241-BC12-EED746FD6483}"/>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6C5B8847-94F9-1444-BE95-FC00B0FFBB9C}"/>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DC76CB1A-1BEA-9749-B93D-BFDBF0E5773B}"/>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F01D3B49-04D0-4C4B-8496-B6E9CCBB06ED}"/>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C362EAF2-8402-CB43-B8BB-FCC9987BD512}"/>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D08C64E7-2693-214A-B8CD-0DE16E8AE26C}"/>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429A76B2-6531-0C43-A6DB-CA44CFB71845}"/>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E3C1CE48-884E-2840-8609-7B669773CE4B}"/>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EBD2D6EC-7040-AD4D-BCDB-02BF7B862DAB}"/>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24D6DC1B-01CF-D74D-872D-8C6693FB4E68}"/>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CDB8864B-4F96-ED42-A8BA-026359324D92}"/>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9AFEDB4C-C115-5346-BA14-E7C79D68B598}"/>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直線コネクタ 95">
            <a:extLst>
              <a:ext uri="{FF2B5EF4-FFF2-40B4-BE49-F238E27FC236}">
                <a16:creationId xmlns:a16="http://schemas.microsoft.com/office/drawing/2014/main" id="{E774B5A1-19C3-8D4C-9577-2679C3D8CFE2}"/>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直線コネクタ 96">
            <a:extLst>
              <a:ext uri="{FF2B5EF4-FFF2-40B4-BE49-F238E27FC236}">
                <a16:creationId xmlns:a16="http://schemas.microsoft.com/office/drawing/2014/main" id="{82779E33-BF1A-8E43-8DFE-00D8557B429A}"/>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A0BE1C2C-CF38-2B44-8A5A-DF95D4BDA3F2}"/>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2700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タイトルとコンテンツ">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DAC11EF7-0052-9546-9BFC-0F2285FDDD6A}"/>
              </a:ext>
            </a:extLst>
          </p:cNvPr>
          <p:cNvSpPr/>
          <p:nvPr/>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FDE8762-0FC0-B741-8D68-01F5868BEACD}"/>
              </a:ext>
            </a:extLst>
          </p:cNvPr>
          <p:cNvSpPr/>
          <p:nvPr/>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31A7338-DB5E-404A-BB18-CB1E57DB5EA5}"/>
              </a:ext>
            </a:extLst>
          </p:cNvPr>
          <p:cNvSpPr/>
          <p:nvPr/>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085EAE8F-79AC-D046-85F3-8C9266849C45}"/>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cxnSp>
        <p:nvCxnSpPr>
          <p:cNvPr id="42" name="直線コネクタ 41">
            <a:extLst>
              <a:ext uri="{FF2B5EF4-FFF2-40B4-BE49-F238E27FC236}">
                <a16:creationId xmlns:a16="http://schemas.microsoft.com/office/drawing/2014/main" id="{358A6260-25DB-AA49-9727-98FD3620E53B}"/>
              </a:ext>
            </a:extLst>
          </p:cNvPr>
          <p:cNvCxnSpPr>
            <a:cxnSpLocks/>
          </p:cNvCxnSpPr>
          <p:nvPr/>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D3837B89-8D4B-2748-931B-627B75304C28}"/>
              </a:ext>
            </a:extLst>
          </p:cNvPr>
          <p:cNvCxnSpPr>
            <a:cxnSpLocks/>
          </p:cNvCxnSpPr>
          <p:nvPr/>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FC852A1B-9FE7-1744-9C3A-ACFD747A4C76}"/>
              </a:ext>
            </a:extLst>
          </p:cNvPr>
          <p:cNvCxnSpPr>
            <a:cxnSpLocks/>
          </p:cNvCxnSpPr>
          <p:nvPr/>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3ECCB99-674C-7644-83FF-4FFAF7C4A2C7}"/>
              </a:ext>
            </a:extLst>
          </p:cNvPr>
          <p:cNvCxnSpPr>
            <a:cxnSpLocks/>
          </p:cNvCxnSpPr>
          <p:nvPr/>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D172AEE9-5A5A-A449-BB41-202D46D25C29}"/>
              </a:ext>
            </a:extLst>
          </p:cNvPr>
          <p:cNvCxnSpPr>
            <a:cxnSpLocks/>
          </p:cNvCxnSpPr>
          <p:nvPr/>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8BDEECA-D50F-C74D-B9A5-9AF1565805BC}"/>
              </a:ext>
            </a:extLst>
          </p:cNvPr>
          <p:cNvCxnSpPr>
            <a:cxnSpLocks/>
          </p:cNvCxnSpPr>
          <p:nvPr/>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C0A010AF-D8F6-B643-B5F0-07F990627AAF}"/>
              </a:ext>
            </a:extLst>
          </p:cNvPr>
          <p:cNvCxnSpPr>
            <a:cxnSpLocks/>
          </p:cNvCxnSpPr>
          <p:nvPr/>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03FECDFE-E51B-B047-BA7F-28FE6DAE5065}"/>
              </a:ext>
            </a:extLst>
          </p:cNvPr>
          <p:cNvCxnSpPr>
            <a:cxnSpLocks/>
          </p:cNvCxnSpPr>
          <p:nvPr/>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6DCB6F94-122F-AC44-8FBA-ED7FA05F66E7}"/>
              </a:ext>
            </a:extLst>
          </p:cNvPr>
          <p:cNvCxnSpPr>
            <a:cxnSpLocks/>
          </p:cNvCxnSpPr>
          <p:nvPr/>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B6D9272E-2A00-974B-B10A-12C94CE8B0FD}"/>
              </a:ext>
            </a:extLst>
          </p:cNvPr>
          <p:cNvCxnSpPr>
            <a:cxnSpLocks/>
          </p:cNvCxnSpPr>
          <p:nvPr/>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BCE17B7C-9860-374E-8A90-E64EE18AF35E}"/>
              </a:ext>
            </a:extLst>
          </p:cNvPr>
          <p:cNvCxnSpPr>
            <a:cxnSpLocks/>
          </p:cNvCxnSpPr>
          <p:nvPr/>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4D1860E-3743-EA48-93BB-619CEB65CF83}"/>
              </a:ext>
            </a:extLst>
          </p:cNvPr>
          <p:cNvCxnSpPr>
            <a:cxnSpLocks/>
          </p:cNvCxnSpPr>
          <p:nvPr/>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8AD7C428-F94E-9A47-9943-560A0E0E1FC9}"/>
              </a:ext>
            </a:extLst>
          </p:cNvPr>
          <p:cNvCxnSpPr>
            <a:cxnSpLocks/>
          </p:cNvCxnSpPr>
          <p:nvPr/>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E15F43E8-F3DC-324C-BC8A-CE0B068ECA85}"/>
              </a:ext>
            </a:extLst>
          </p:cNvPr>
          <p:cNvCxnSpPr>
            <a:cxnSpLocks/>
          </p:cNvCxnSpPr>
          <p:nvPr/>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CA632E96-6E76-1347-A52A-F66D5EA4B825}"/>
              </a:ext>
            </a:extLst>
          </p:cNvPr>
          <p:cNvCxnSpPr>
            <a:cxnSpLocks/>
          </p:cNvCxnSpPr>
          <p:nvPr/>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1F6AA34E-EA26-F140-ADA3-97B718944014}"/>
              </a:ext>
            </a:extLst>
          </p:cNvPr>
          <p:cNvCxnSpPr>
            <a:cxnSpLocks/>
          </p:cNvCxnSpPr>
          <p:nvPr/>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616BC358-0AE6-BC47-BBF1-8C8FDF0963E5}"/>
              </a:ext>
            </a:extLst>
          </p:cNvPr>
          <p:cNvCxnSpPr>
            <a:cxnSpLocks/>
          </p:cNvCxnSpPr>
          <p:nvPr/>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63AB2B98-A256-2A42-A9D2-F6049DFAAFC6}"/>
              </a:ext>
            </a:extLst>
          </p:cNvPr>
          <p:cNvCxnSpPr>
            <a:cxnSpLocks/>
          </p:cNvCxnSpPr>
          <p:nvPr/>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16721AE1-51A3-5741-A35A-62CF3BB55AA7}"/>
              </a:ext>
            </a:extLst>
          </p:cNvPr>
          <p:cNvCxnSpPr>
            <a:cxnSpLocks/>
          </p:cNvCxnSpPr>
          <p:nvPr/>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CFB78CAD-4B29-2442-8ABA-A05C2000DD4C}"/>
              </a:ext>
            </a:extLst>
          </p:cNvPr>
          <p:cNvCxnSpPr>
            <a:cxnSpLocks/>
          </p:cNvCxnSpPr>
          <p:nvPr/>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直線コネクタ 83">
            <a:extLst>
              <a:ext uri="{FF2B5EF4-FFF2-40B4-BE49-F238E27FC236}">
                <a16:creationId xmlns:a16="http://schemas.microsoft.com/office/drawing/2014/main" id="{FA728748-C734-0944-A4CE-72413FC7E533}"/>
              </a:ext>
            </a:extLst>
          </p:cNvPr>
          <p:cNvCxnSpPr>
            <a:cxnSpLocks/>
          </p:cNvCxnSpPr>
          <p:nvPr/>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AE1D2318-BB8C-9B4C-8920-8A9B07B1F5AE}"/>
              </a:ext>
            </a:extLst>
          </p:cNvPr>
          <p:cNvCxnSpPr>
            <a:cxnSpLocks/>
          </p:cNvCxnSpPr>
          <p:nvPr/>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直線コネクタ 85">
            <a:extLst>
              <a:ext uri="{FF2B5EF4-FFF2-40B4-BE49-F238E27FC236}">
                <a16:creationId xmlns:a16="http://schemas.microsoft.com/office/drawing/2014/main" id="{E9042A5D-1B12-DB44-AA1E-E32ECCB053BF}"/>
              </a:ext>
            </a:extLst>
          </p:cNvPr>
          <p:cNvCxnSpPr>
            <a:cxnSpLocks/>
          </p:cNvCxnSpPr>
          <p:nvPr/>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直線コネクタ 86">
            <a:extLst>
              <a:ext uri="{FF2B5EF4-FFF2-40B4-BE49-F238E27FC236}">
                <a16:creationId xmlns:a16="http://schemas.microsoft.com/office/drawing/2014/main" id="{A96AB770-C43A-084B-A07B-0E0AFC2CEAB1}"/>
              </a:ext>
            </a:extLst>
          </p:cNvPr>
          <p:cNvCxnSpPr>
            <a:cxnSpLocks/>
          </p:cNvCxnSpPr>
          <p:nvPr/>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直線コネクタ 87">
            <a:extLst>
              <a:ext uri="{FF2B5EF4-FFF2-40B4-BE49-F238E27FC236}">
                <a16:creationId xmlns:a16="http://schemas.microsoft.com/office/drawing/2014/main" id="{3B16050E-F864-B445-9CF5-6F0F0BE0B6FD}"/>
              </a:ext>
            </a:extLst>
          </p:cNvPr>
          <p:cNvCxnSpPr>
            <a:cxnSpLocks/>
          </p:cNvCxnSpPr>
          <p:nvPr/>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62D68980-A5F7-DE44-BACA-134113409D26}"/>
              </a:ext>
            </a:extLst>
          </p:cNvPr>
          <p:cNvCxnSpPr>
            <a:cxnSpLocks/>
          </p:cNvCxnSpPr>
          <p:nvPr/>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7090BB52-3B14-4E4F-80DE-A9EEF174DE15}"/>
              </a:ext>
            </a:extLst>
          </p:cNvPr>
          <p:cNvCxnSpPr>
            <a:cxnSpLocks/>
          </p:cNvCxnSpPr>
          <p:nvPr/>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8" name="正方形/長方形 37">
            <a:extLst>
              <a:ext uri="{FF2B5EF4-FFF2-40B4-BE49-F238E27FC236}">
                <a16:creationId xmlns:a16="http://schemas.microsoft.com/office/drawing/2014/main" id="{0BB9F87D-BD8A-6E48-9979-3F6A1E8D3AF4}"/>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ED2CAE15-FC39-D148-92B8-DB53043DA04D}"/>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6904BE38-3A68-6640-97DB-E14787651E77}"/>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6" name="直線コネクタ 45">
            <a:extLst>
              <a:ext uri="{FF2B5EF4-FFF2-40B4-BE49-F238E27FC236}">
                <a16:creationId xmlns:a16="http://schemas.microsoft.com/office/drawing/2014/main" id="{54CAAB27-F6A4-6245-85CF-0E297131DC22}"/>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DA1FEFC1-DAA0-C146-8052-F833D49FD376}"/>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AD8D85AB-E5B3-3A42-8CB8-4A6735C7CB3B}"/>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FE4BFB91-E073-B04D-BAC2-120A9BA68934}"/>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3B8E8FDF-7DA6-C746-9AA5-28B73EE11DC4}"/>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90FB800-FABF-FD44-BE3C-C14681021E66}"/>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8A5FF21F-63C5-4148-8D8E-2BC8B48E912E}"/>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399233DF-8289-B44C-A79C-BA4768ED9165}"/>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EAE134D8-F49F-1045-AB8B-ADA0931FE78C}"/>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2440B7B6-8037-A743-B5C6-AAA3A7BA10A9}"/>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F3C64368-6092-2246-9B39-23DC03F1FAF5}"/>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45183C95-26B6-E643-A497-EA8F912DFB8B}"/>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CB4E9C6-A830-9241-BC12-EED746FD6483}"/>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6C5B8847-94F9-1444-BE95-FC00B0FFBB9C}"/>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DC76CB1A-1BEA-9749-B93D-BFDBF0E5773B}"/>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F01D3B49-04D0-4C4B-8496-B6E9CCBB06ED}"/>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C362EAF2-8402-CB43-B8BB-FCC9987BD512}"/>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D08C64E7-2693-214A-B8CD-0DE16E8AE26C}"/>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429A76B2-6531-0C43-A6DB-CA44CFB71845}"/>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E3C1CE48-884E-2840-8609-7B669773CE4B}"/>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EBD2D6EC-7040-AD4D-BCDB-02BF7B862DAB}"/>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24D6DC1B-01CF-D74D-872D-8C6693FB4E68}"/>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CDB8864B-4F96-ED42-A8BA-026359324D92}"/>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9AFEDB4C-C115-5346-BA14-E7C79D68B598}"/>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直線コネクタ 95">
            <a:extLst>
              <a:ext uri="{FF2B5EF4-FFF2-40B4-BE49-F238E27FC236}">
                <a16:creationId xmlns:a16="http://schemas.microsoft.com/office/drawing/2014/main" id="{E774B5A1-19C3-8D4C-9577-2679C3D8CFE2}"/>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直線コネクタ 96">
            <a:extLst>
              <a:ext uri="{FF2B5EF4-FFF2-40B4-BE49-F238E27FC236}">
                <a16:creationId xmlns:a16="http://schemas.microsoft.com/office/drawing/2014/main" id="{82779E33-BF1A-8E43-8DFE-00D8557B429A}"/>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A0BE1C2C-CF38-2B44-8A5A-DF95D4BDA3F2}"/>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679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W2H">
    <p:spTree>
      <p:nvGrpSpPr>
        <p:cNvPr id="1" name=""/>
        <p:cNvGrpSpPr/>
        <p:nvPr/>
      </p:nvGrpSpPr>
      <p:grpSpPr>
        <a:xfrm>
          <a:off x="0" y="0"/>
          <a:ext cx="0" cy="0"/>
          <a:chOff x="0" y="0"/>
          <a:chExt cx="0" cy="0"/>
        </a:xfrm>
      </p:grpSpPr>
      <p:cxnSp>
        <p:nvCxnSpPr>
          <p:cNvPr id="82" name="直線コネクタ 81">
            <a:extLst>
              <a:ext uri="{FF2B5EF4-FFF2-40B4-BE49-F238E27FC236}">
                <a16:creationId xmlns:a16="http://schemas.microsoft.com/office/drawing/2014/main" id="{2A8369E2-EAAA-2747-BFDC-F048C54712C8}"/>
              </a:ext>
            </a:extLst>
          </p:cNvPr>
          <p:cNvCxnSpPr>
            <a:cxnSpLocks/>
          </p:cNvCxnSpPr>
          <p:nvPr userDrawn="1"/>
        </p:nvCxnSpPr>
        <p:spPr>
          <a:xfrm>
            <a:off x="5503836" y="1595049"/>
            <a:ext cx="0" cy="442525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41C10C5E-4B61-1443-91CA-A5C2A92D3F96}"/>
              </a:ext>
            </a:extLst>
          </p:cNvPr>
          <p:cNvCxnSpPr>
            <a:cxnSpLocks/>
          </p:cNvCxnSpPr>
          <p:nvPr userDrawn="1"/>
        </p:nvCxnSpPr>
        <p:spPr>
          <a:xfrm>
            <a:off x="7468103" y="1595049"/>
            <a:ext cx="0" cy="442525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42E96EC0-3E83-A94C-8C6B-CA07D6F8ABFE}"/>
              </a:ext>
            </a:extLst>
          </p:cNvPr>
          <p:cNvCxnSpPr>
            <a:cxnSpLocks/>
          </p:cNvCxnSpPr>
          <p:nvPr userDrawn="1"/>
        </p:nvCxnSpPr>
        <p:spPr>
          <a:xfrm>
            <a:off x="3624236" y="1595049"/>
            <a:ext cx="0" cy="442525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9B29FB27-48B1-D441-99A4-14C77087D1AD}"/>
              </a:ext>
            </a:extLst>
          </p:cNvPr>
          <p:cNvCxnSpPr>
            <a:cxnSpLocks/>
          </p:cNvCxnSpPr>
          <p:nvPr userDrawn="1"/>
        </p:nvCxnSpPr>
        <p:spPr>
          <a:xfrm>
            <a:off x="2534859" y="6020299"/>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DDE55396-0A33-3C4B-A678-CAC7F5A3B4A4}"/>
              </a:ext>
            </a:extLst>
          </p:cNvPr>
          <p:cNvCxnSpPr>
            <a:cxnSpLocks/>
          </p:cNvCxnSpPr>
          <p:nvPr userDrawn="1"/>
        </p:nvCxnSpPr>
        <p:spPr>
          <a:xfrm>
            <a:off x="2534859" y="5342966"/>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0B427BE7-9BD3-C546-853B-5AAB1DF0E4A0}"/>
              </a:ext>
            </a:extLst>
          </p:cNvPr>
          <p:cNvCxnSpPr>
            <a:cxnSpLocks/>
          </p:cNvCxnSpPr>
          <p:nvPr userDrawn="1"/>
        </p:nvCxnSpPr>
        <p:spPr>
          <a:xfrm>
            <a:off x="2534859" y="4699499"/>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7B7FDDF9-89AD-174D-A928-841590DE427C}"/>
              </a:ext>
            </a:extLst>
          </p:cNvPr>
          <p:cNvCxnSpPr>
            <a:cxnSpLocks/>
          </p:cNvCxnSpPr>
          <p:nvPr userDrawn="1"/>
        </p:nvCxnSpPr>
        <p:spPr>
          <a:xfrm>
            <a:off x="2524986" y="4044744"/>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6921FB8C-5957-6545-AD69-01CA8FD582CF}"/>
              </a:ext>
            </a:extLst>
          </p:cNvPr>
          <p:cNvCxnSpPr>
            <a:cxnSpLocks/>
          </p:cNvCxnSpPr>
          <p:nvPr userDrawn="1"/>
        </p:nvCxnSpPr>
        <p:spPr>
          <a:xfrm>
            <a:off x="2534859" y="3389988"/>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5DA58F6-106E-DB4D-8C99-B3A9B08FD6D3}"/>
              </a:ext>
            </a:extLst>
          </p:cNvPr>
          <p:cNvCxnSpPr>
            <a:cxnSpLocks/>
          </p:cNvCxnSpPr>
          <p:nvPr userDrawn="1"/>
        </p:nvCxnSpPr>
        <p:spPr>
          <a:xfrm>
            <a:off x="2534859" y="2712655"/>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5E6AF22B-95AB-2D48-A96F-FC69E443163D}"/>
              </a:ext>
            </a:extLst>
          </p:cNvPr>
          <p:cNvCxnSpPr>
            <a:cxnSpLocks/>
          </p:cNvCxnSpPr>
          <p:nvPr userDrawn="1"/>
        </p:nvCxnSpPr>
        <p:spPr>
          <a:xfrm>
            <a:off x="2524986" y="2097410"/>
            <a:ext cx="4624209" cy="0"/>
          </a:xfrm>
          <a:prstGeom prst="line">
            <a:avLst/>
          </a:prstGeom>
          <a:ln w="88900" cmpd="dbl">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正方形/長方形 11">
            <a:extLst>
              <a:ext uri="{FF2B5EF4-FFF2-40B4-BE49-F238E27FC236}">
                <a16:creationId xmlns:a16="http://schemas.microsoft.com/office/drawing/2014/main" id="{C76F4AA6-603D-0448-B32D-46A5CE035468}"/>
              </a:ext>
            </a:extLst>
          </p:cNvPr>
          <p:cNvSpPr/>
          <p:nvPr userDrawn="1"/>
        </p:nvSpPr>
        <p:spPr>
          <a:xfrm>
            <a:off x="960059" y="1837764"/>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96C1793E-DA73-1141-A341-70FE589CB6C2}"/>
              </a:ext>
            </a:extLst>
          </p:cNvPr>
          <p:cNvSpPr/>
          <p:nvPr userDrawn="1"/>
        </p:nvSpPr>
        <p:spPr>
          <a:xfrm>
            <a:off x="960059" y="2489699"/>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C68E5B6A-FD83-1044-AA0F-280F5BB77959}"/>
              </a:ext>
            </a:extLst>
          </p:cNvPr>
          <p:cNvSpPr/>
          <p:nvPr userDrawn="1"/>
        </p:nvSpPr>
        <p:spPr>
          <a:xfrm>
            <a:off x="960058" y="3141634"/>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BBCD2E10-9842-4A4F-B498-E70003D372CF}"/>
              </a:ext>
            </a:extLst>
          </p:cNvPr>
          <p:cNvSpPr/>
          <p:nvPr userDrawn="1"/>
        </p:nvSpPr>
        <p:spPr>
          <a:xfrm>
            <a:off x="960057" y="3787921"/>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11664AA2-1387-FA46-BAAA-D75C914850F6}"/>
              </a:ext>
            </a:extLst>
          </p:cNvPr>
          <p:cNvSpPr/>
          <p:nvPr userDrawn="1"/>
        </p:nvSpPr>
        <p:spPr>
          <a:xfrm>
            <a:off x="960056" y="4434209"/>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211B74FB-233B-0E46-B1F3-7BC00CA39107}"/>
              </a:ext>
            </a:extLst>
          </p:cNvPr>
          <p:cNvSpPr/>
          <p:nvPr userDrawn="1"/>
        </p:nvSpPr>
        <p:spPr>
          <a:xfrm>
            <a:off x="960055" y="5091791"/>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B9C9EFB0-2E28-694B-9EF8-E19D6A635AC4}"/>
              </a:ext>
            </a:extLst>
          </p:cNvPr>
          <p:cNvSpPr/>
          <p:nvPr userDrawn="1"/>
        </p:nvSpPr>
        <p:spPr>
          <a:xfrm>
            <a:off x="960055" y="5749373"/>
            <a:ext cx="1574804" cy="4628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FA289EF1-D84C-5B42-967F-8A100DAE048E}"/>
              </a:ext>
            </a:extLst>
          </p:cNvPr>
          <p:cNvSpPr/>
          <p:nvPr userDrawn="1"/>
        </p:nvSpPr>
        <p:spPr>
          <a:xfrm>
            <a:off x="2805792" y="1132208"/>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FF2F0B44-1B92-5E49-921A-410BE756A1C5}"/>
              </a:ext>
            </a:extLst>
          </p:cNvPr>
          <p:cNvSpPr/>
          <p:nvPr userDrawn="1"/>
        </p:nvSpPr>
        <p:spPr>
          <a:xfrm>
            <a:off x="4747482" y="1132207"/>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3E74F61C-2877-8B42-8F46-D13A089638E5}"/>
              </a:ext>
            </a:extLst>
          </p:cNvPr>
          <p:cNvSpPr/>
          <p:nvPr userDrawn="1"/>
        </p:nvSpPr>
        <p:spPr>
          <a:xfrm>
            <a:off x="6689172" y="1132206"/>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7EA919D2-CD4D-0146-9E20-100436EE2801}"/>
              </a:ext>
            </a:extLst>
          </p:cNvPr>
          <p:cNvSpPr txBox="1"/>
          <p:nvPr userDrawn="1"/>
        </p:nvSpPr>
        <p:spPr>
          <a:xfrm>
            <a:off x="3265816" y="1178961"/>
            <a:ext cx="654757" cy="369332"/>
          </a:xfrm>
          <a:prstGeom prst="rect">
            <a:avLst/>
          </a:prstGeom>
          <a:noFill/>
        </p:spPr>
        <p:txBody>
          <a:bodyPr wrap="square" lIns="90000" rtlCol="0" anchor="t" anchorCtr="0">
            <a:spAutoFit/>
          </a:bodyPr>
          <a:lstStyle/>
          <a:p>
            <a:pPr algn="l">
              <a:lnSpc>
                <a:spcPct val="100000"/>
              </a:lnSpc>
            </a:pPr>
            <a:r>
              <a:rPr kumimoji="1" lang="ja-JP" altLang="en-US"/>
              <a:t>現状</a:t>
            </a:r>
          </a:p>
        </p:txBody>
      </p:sp>
      <p:sp>
        <p:nvSpPr>
          <p:cNvPr id="27" name="テキスト ボックス 26">
            <a:extLst>
              <a:ext uri="{FF2B5EF4-FFF2-40B4-BE49-F238E27FC236}">
                <a16:creationId xmlns:a16="http://schemas.microsoft.com/office/drawing/2014/main" id="{BF8B59EB-F23D-AD48-AE71-80A1FCEEBC38}"/>
              </a:ext>
            </a:extLst>
          </p:cNvPr>
          <p:cNvSpPr txBox="1"/>
          <p:nvPr userDrawn="1"/>
        </p:nvSpPr>
        <p:spPr>
          <a:xfrm>
            <a:off x="5207505" y="1183001"/>
            <a:ext cx="654757" cy="369332"/>
          </a:xfrm>
          <a:prstGeom prst="rect">
            <a:avLst/>
          </a:prstGeom>
          <a:noFill/>
        </p:spPr>
        <p:txBody>
          <a:bodyPr wrap="square" lIns="90000" rtlCol="0" anchor="t" anchorCtr="0">
            <a:spAutoFit/>
          </a:bodyPr>
          <a:lstStyle/>
          <a:p>
            <a:pPr algn="l">
              <a:lnSpc>
                <a:spcPct val="100000"/>
              </a:lnSpc>
            </a:pPr>
            <a:r>
              <a:rPr kumimoji="1" lang="ja-JP" altLang="en-US"/>
              <a:t>課題</a:t>
            </a:r>
          </a:p>
        </p:txBody>
      </p:sp>
      <p:sp>
        <p:nvSpPr>
          <p:cNvPr id="28" name="テキスト ボックス 27">
            <a:extLst>
              <a:ext uri="{FF2B5EF4-FFF2-40B4-BE49-F238E27FC236}">
                <a16:creationId xmlns:a16="http://schemas.microsoft.com/office/drawing/2014/main" id="{2CBD1F8F-9424-7843-B435-9AD02410AD8E}"/>
              </a:ext>
            </a:extLst>
          </p:cNvPr>
          <p:cNvSpPr txBox="1"/>
          <p:nvPr userDrawn="1"/>
        </p:nvSpPr>
        <p:spPr>
          <a:xfrm>
            <a:off x="7149195" y="1190246"/>
            <a:ext cx="654757" cy="369332"/>
          </a:xfrm>
          <a:prstGeom prst="rect">
            <a:avLst/>
          </a:prstGeom>
          <a:noFill/>
        </p:spPr>
        <p:txBody>
          <a:bodyPr wrap="square" lIns="90000" rtlCol="0" anchor="t" anchorCtr="0">
            <a:spAutoFit/>
          </a:bodyPr>
          <a:lstStyle/>
          <a:p>
            <a:pPr algn="l">
              <a:lnSpc>
                <a:spcPct val="100000"/>
              </a:lnSpc>
            </a:pPr>
            <a:r>
              <a:rPr kumimoji="1" lang="ja-JP" altLang="en-US"/>
              <a:t>改善</a:t>
            </a:r>
          </a:p>
        </p:txBody>
      </p:sp>
      <p:sp>
        <p:nvSpPr>
          <p:cNvPr id="29" name="テキスト ボックス 28">
            <a:extLst>
              <a:ext uri="{FF2B5EF4-FFF2-40B4-BE49-F238E27FC236}">
                <a16:creationId xmlns:a16="http://schemas.microsoft.com/office/drawing/2014/main" id="{E1F09DF4-00C2-0F4B-9376-20D1ECF08A4C}"/>
              </a:ext>
            </a:extLst>
          </p:cNvPr>
          <p:cNvSpPr txBox="1"/>
          <p:nvPr userDrawn="1"/>
        </p:nvSpPr>
        <p:spPr>
          <a:xfrm>
            <a:off x="1420078" y="1904264"/>
            <a:ext cx="654757" cy="369332"/>
          </a:xfrm>
          <a:prstGeom prst="rect">
            <a:avLst/>
          </a:prstGeom>
          <a:noFill/>
        </p:spPr>
        <p:txBody>
          <a:bodyPr wrap="square" lIns="90000" rtlCol="0" anchor="t" anchorCtr="0">
            <a:spAutoFit/>
          </a:bodyPr>
          <a:lstStyle/>
          <a:p>
            <a:pPr algn="l">
              <a:lnSpc>
                <a:spcPct val="100000"/>
              </a:lnSpc>
            </a:pPr>
            <a:r>
              <a:rPr kumimoji="1" lang="en-US" altLang="ja-JP" dirty="0"/>
              <a:t>Why</a:t>
            </a:r>
          </a:p>
        </p:txBody>
      </p:sp>
      <p:sp>
        <p:nvSpPr>
          <p:cNvPr id="31" name="テキスト ボックス 30">
            <a:extLst>
              <a:ext uri="{FF2B5EF4-FFF2-40B4-BE49-F238E27FC236}">
                <a16:creationId xmlns:a16="http://schemas.microsoft.com/office/drawing/2014/main" id="{E3791206-2000-4547-8D38-20EA5A0E4B52}"/>
              </a:ext>
            </a:extLst>
          </p:cNvPr>
          <p:cNvSpPr txBox="1"/>
          <p:nvPr userDrawn="1"/>
        </p:nvSpPr>
        <p:spPr>
          <a:xfrm>
            <a:off x="1372099" y="2539279"/>
            <a:ext cx="750714" cy="369332"/>
          </a:xfrm>
          <a:prstGeom prst="rect">
            <a:avLst/>
          </a:prstGeom>
          <a:noFill/>
        </p:spPr>
        <p:txBody>
          <a:bodyPr wrap="square" lIns="90000" rtlCol="0" anchor="t" anchorCtr="0">
            <a:spAutoFit/>
          </a:bodyPr>
          <a:lstStyle/>
          <a:p>
            <a:pPr algn="l">
              <a:lnSpc>
                <a:spcPct val="100000"/>
              </a:lnSpc>
            </a:pPr>
            <a:r>
              <a:rPr kumimoji="1" lang="en-US" altLang="ja-JP" dirty="0"/>
              <a:t>When</a:t>
            </a:r>
          </a:p>
        </p:txBody>
      </p:sp>
      <p:sp>
        <p:nvSpPr>
          <p:cNvPr id="32" name="テキスト ボックス 31">
            <a:extLst>
              <a:ext uri="{FF2B5EF4-FFF2-40B4-BE49-F238E27FC236}">
                <a16:creationId xmlns:a16="http://schemas.microsoft.com/office/drawing/2014/main" id="{EE0C1D24-182E-714D-B43E-66DED0A4C894}"/>
              </a:ext>
            </a:extLst>
          </p:cNvPr>
          <p:cNvSpPr txBox="1"/>
          <p:nvPr userDrawn="1"/>
        </p:nvSpPr>
        <p:spPr>
          <a:xfrm>
            <a:off x="1339643" y="3212556"/>
            <a:ext cx="815625" cy="369332"/>
          </a:xfrm>
          <a:prstGeom prst="rect">
            <a:avLst/>
          </a:prstGeom>
          <a:noFill/>
        </p:spPr>
        <p:txBody>
          <a:bodyPr wrap="square" lIns="90000" rtlCol="0" anchor="t" anchorCtr="0">
            <a:spAutoFit/>
          </a:bodyPr>
          <a:lstStyle/>
          <a:p>
            <a:pPr algn="l">
              <a:lnSpc>
                <a:spcPct val="100000"/>
              </a:lnSpc>
            </a:pPr>
            <a:r>
              <a:rPr kumimoji="1" lang="en-US" altLang="ja-JP" dirty="0"/>
              <a:t>Where</a:t>
            </a:r>
          </a:p>
        </p:txBody>
      </p:sp>
      <p:sp>
        <p:nvSpPr>
          <p:cNvPr id="33" name="テキスト ボックス 32">
            <a:extLst>
              <a:ext uri="{FF2B5EF4-FFF2-40B4-BE49-F238E27FC236}">
                <a16:creationId xmlns:a16="http://schemas.microsoft.com/office/drawing/2014/main" id="{6898162B-0BB3-7E4D-A05D-6A6E038703AA}"/>
              </a:ext>
            </a:extLst>
          </p:cNvPr>
          <p:cNvSpPr txBox="1"/>
          <p:nvPr userDrawn="1"/>
        </p:nvSpPr>
        <p:spPr>
          <a:xfrm>
            <a:off x="1420078" y="3870138"/>
            <a:ext cx="654757" cy="369332"/>
          </a:xfrm>
          <a:prstGeom prst="rect">
            <a:avLst/>
          </a:prstGeom>
          <a:noFill/>
        </p:spPr>
        <p:txBody>
          <a:bodyPr wrap="square" lIns="90000" rtlCol="0" anchor="t" anchorCtr="0">
            <a:spAutoFit/>
          </a:bodyPr>
          <a:lstStyle/>
          <a:p>
            <a:pPr algn="l">
              <a:lnSpc>
                <a:spcPct val="100000"/>
              </a:lnSpc>
            </a:pPr>
            <a:r>
              <a:rPr kumimoji="1" lang="en-US" altLang="ja-JP" dirty="0"/>
              <a:t>Who</a:t>
            </a:r>
          </a:p>
        </p:txBody>
      </p:sp>
      <p:sp>
        <p:nvSpPr>
          <p:cNvPr id="34" name="テキスト ボックス 33">
            <a:extLst>
              <a:ext uri="{FF2B5EF4-FFF2-40B4-BE49-F238E27FC236}">
                <a16:creationId xmlns:a16="http://schemas.microsoft.com/office/drawing/2014/main" id="{4CDBBC5C-95AA-B34B-88AA-DCD1B904521C}"/>
              </a:ext>
            </a:extLst>
          </p:cNvPr>
          <p:cNvSpPr txBox="1"/>
          <p:nvPr userDrawn="1"/>
        </p:nvSpPr>
        <p:spPr>
          <a:xfrm>
            <a:off x="1372099" y="4495272"/>
            <a:ext cx="701324" cy="369332"/>
          </a:xfrm>
          <a:prstGeom prst="rect">
            <a:avLst/>
          </a:prstGeom>
          <a:noFill/>
        </p:spPr>
        <p:txBody>
          <a:bodyPr wrap="square" lIns="90000" rtlCol="0" anchor="t" anchorCtr="0">
            <a:spAutoFit/>
          </a:bodyPr>
          <a:lstStyle/>
          <a:p>
            <a:pPr algn="l">
              <a:lnSpc>
                <a:spcPct val="100000"/>
              </a:lnSpc>
            </a:pPr>
            <a:r>
              <a:rPr kumimoji="1" lang="en-US" altLang="ja-JP" dirty="0"/>
              <a:t>What</a:t>
            </a:r>
          </a:p>
        </p:txBody>
      </p:sp>
      <p:sp>
        <p:nvSpPr>
          <p:cNvPr id="36" name="テキスト ボックス 35">
            <a:extLst>
              <a:ext uri="{FF2B5EF4-FFF2-40B4-BE49-F238E27FC236}">
                <a16:creationId xmlns:a16="http://schemas.microsoft.com/office/drawing/2014/main" id="{AEB8F3FC-5731-5A4B-9BC2-D99263471D8B}"/>
              </a:ext>
            </a:extLst>
          </p:cNvPr>
          <p:cNvSpPr txBox="1"/>
          <p:nvPr userDrawn="1"/>
        </p:nvSpPr>
        <p:spPr>
          <a:xfrm>
            <a:off x="1421489" y="5144573"/>
            <a:ext cx="701324" cy="369332"/>
          </a:xfrm>
          <a:prstGeom prst="rect">
            <a:avLst/>
          </a:prstGeom>
          <a:noFill/>
        </p:spPr>
        <p:txBody>
          <a:bodyPr wrap="square" lIns="90000" rtlCol="0" anchor="t" anchorCtr="0">
            <a:spAutoFit/>
          </a:bodyPr>
          <a:lstStyle/>
          <a:p>
            <a:pPr algn="l">
              <a:lnSpc>
                <a:spcPct val="100000"/>
              </a:lnSpc>
            </a:pPr>
            <a:r>
              <a:rPr kumimoji="1" lang="en-US" altLang="ja-JP" dirty="0"/>
              <a:t>How</a:t>
            </a:r>
          </a:p>
        </p:txBody>
      </p:sp>
      <p:sp>
        <p:nvSpPr>
          <p:cNvPr id="37" name="テキスト ボックス 36">
            <a:extLst>
              <a:ext uri="{FF2B5EF4-FFF2-40B4-BE49-F238E27FC236}">
                <a16:creationId xmlns:a16="http://schemas.microsoft.com/office/drawing/2014/main" id="{625957A4-8C17-D342-9217-790EDE468CC0}"/>
              </a:ext>
            </a:extLst>
          </p:cNvPr>
          <p:cNvSpPr txBox="1"/>
          <p:nvPr userDrawn="1"/>
        </p:nvSpPr>
        <p:spPr>
          <a:xfrm>
            <a:off x="1178072" y="5796128"/>
            <a:ext cx="1188158" cy="369332"/>
          </a:xfrm>
          <a:prstGeom prst="rect">
            <a:avLst/>
          </a:prstGeom>
          <a:noFill/>
        </p:spPr>
        <p:txBody>
          <a:bodyPr wrap="square" lIns="90000" rtlCol="0" anchor="t" anchorCtr="0">
            <a:spAutoFit/>
          </a:bodyPr>
          <a:lstStyle/>
          <a:p>
            <a:pPr algn="l">
              <a:lnSpc>
                <a:spcPct val="100000"/>
              </a:lnSpc>
            </a:pPr>
            <a:r>
              <a:rPr kumimoji="1" lang="en-US" altLang="ja-JP" dirty="0"/>
              <a:t>How much</a:t>
            </a:r>
          </a:p>
        </p:txBody>
      </p:sp>
      <p:sp>
        <p:nvSpPr>
          <p:cNvPr id="38" name="正方形/長方形 37">
            <a:extLst>
              <a:ext uri="{FF2B5EF4-FFF2-40B4-BE49-F238E27FC236}">
                <a16:creationId xmlns:a16="http://schemas.microsoft.com/office/drawing/2014/main" id="{FCAA93AF-FC21-2841-B0A9-08CA74C57B3C}"/>
              </a:ext>
            </a:extLst>
          </p:cNvPr>
          <p:cNvSpPr/>
          <p:nvPr userDrawn="1"/>
        </p:nvSpPr>
        <p:spPr>
          <a:xfrm>
            <a:off x="2805792" y="1837764"/>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DA95F5E9-DA11-EB42-83B4-19992B621ABB}"/>
              </a:ext>
            </a:extLst>
          </p:cNvPr>
          <p:cNvSpPr/>
          <p:nvPr userDrawn="1"/>
        </p:nvSpPr>
        <p:spPr>
          <a:xfrm>
            <a:off x="2805792" y="2489699"/>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85EAF758-C109-8040-B1C6-8F466FE25A1C}"/>
              </a:ext>
            </a:extLst>
          </p:cNvPr>
          <p:cNvSpPr/>
          <p:nvPr userDrawn="1"/>
        </p:nvSpPr>
        <p:spPr>
          <a:xfrm>
            <a:off x="4747481" y="1833329"/>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正方形/長方形 40">
            <a:extLst>
              <a:ext uri="{FF2B5EF4-FFF2-40B4-BE49-F238E27FC236}">
                <a16:creationId xmlns:a16="http://schemas.microsoft.com/office/drawing/2014/main" id="{774A24F2-69D4-4C4F-859E-A004CB3CB23A}"/>
              </a:ext>
            </a:extLst>
          </p:cNvPr>
          <p:cNvSpPr/>
          <p:nvPr userDrawn="1"/>
        </p:nvSpPr>
        <p:spPr>
          <a:xfrm>
            <a:off x="6689172" y="1833328"/>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正方形/長方形 41">
            <a:extLst>
              <a:ext uri="{FF2B5EF4-FFF2-40B4-BE49-F238E27FC236}">
                <a16:creationId xmlns:a16="http://schemas.microsoft.com/office/drawing/2014/main" id="{B24FD553-144C-5D46-967D-E9E867D8954B}"/>
              </a:ext>
            </a:extLst>
          </p:cNvPr>
          <p:cNvSpPr/>
          <p:nvPr userDrawn="1"/>
        </p:nvSpPr>
        <p:spPr>
          <a:xfrm>
            <a:off x="2805792" y="3141634"/>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AC7F6A15-9B6D-F24B-8792-37303F15155D}"/>
              </a:ext>
            </a:extLst>
          </p:cNvPr>
          <p:cNvSpPr/>
          <p:nvPr userDrawn="1"/>
        </p:nvSpPr>
        <p:spPr>
          <a:xfrm>
            <a:off x="2805792" y="3789142"/>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042885B4-7605-F545-89B4-868EA7455A5B}"/>
              </a:ext>
            </a:extLst>
          </p:cNvPr>
          <p:cNvSpPr/>
          <p:nvPr userDrawn="1"/>
        </p:nvSpPr>
        <p:spPr>
          <a:xfrm>
            <a:off x="2795915" y="4448516"/>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6AA221D2-0DAC-894C-9C30-6FA15E2A3E7F}"/>
              </a:ext>
            </a:extLst>
          </p:cNvPr>
          <p:cNvSpPr/>
          <p:nvPr userDrawn="1"/>
        </p:nvSpPr>
        <p:spPr>
          <a:xfrm>
            <a:off x="2805792" y="5091790"/>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19A1B63E-7693-5245-9834-72614F0CC8A7}"/>
              </a:ext>
            </a:extLst>
          </p:cNvPr>
          <p:cNvSpPr/>
          <p:nvPr userDrawn="1"/>
        </p:nvSpPr>
        <p:spPr>
          <a:xfrm>
            <a:off x="2805792" y="5755398"/>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8564B043-5848-144E-9B23-37A314F9F502}"/>
              </a:ext>
            </a:extLst>
          </p:cNvPr>
          <p:cNvSpPr/>
          <p:nvPr userDrawn="1"/>
        </p:nvSpPr>
        <p:spPr>
          <a:xfrm>
            <a:off x="4747481" y="2489699"/>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5F789DB4-237A-C24B-83DB-C7200C72E786}"/>
              </a:ext>
            </a:extLst>
          </p:cNvPr>
          <p:cNvSpPr/>
          <p:nvPr userDrawn="1"/>
        </p:nvSpPr>
        <p:spPr>
          <a:xfrm>
            <a:off x="4747481" y="3141634"/>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9FA73C66-C001-EA47-B210-0AC5FB2E30D2}"/>
              </a:ext>
            </a:extLst>
          </p:cNvPr>
          <p:cNvSpPr/>
          <p:nvPr userDrawn="1"/>
        </p:nvSpPr>
        <p:spPr>
          <a:xfrm>
            <a:off x="4747481" y="3789142"/>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正方形/長方形 49">
            <a:extLst>
              <a:ext uri="{FF2B5EF4-FFF2-40B4-BE49-F238E27FC236}">
                <a16:creationId xmlns:a16="http://schemas.microsoft.com/office/drawing/2014/main" id="{223305CE-F5FC-C24F-B4EE-4D80257FEF8D}"/>
              </a:ext>
            </a:extLst>
          </p:cNvPr>
          <p:cNvSpPr/>
          <p:nvPr userDrawn="1"/>
        </p:nvSpPr>
        <p:spPr>
          <a:xfrm>
            <a:off x="4737604" y="4448516"/>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正方形/長方形 50">
            <a:extLst>
              <a:ext uri="{FF2B5EF4-FFF2-40B4-BE49-F238E27FC236}">
                <a16:creationId xmlns:a16="http://schemas.microsoft.com/office/drawing/2014/main" id="{9CCAF115-4EF5-104B-84B5-E57149A66AE3}"/>
              </a:ext>
            </a:extLst>
          </p:cNvPr>
          <p:cNvSpPr/>
          <p:nvPr userDrawn="1"/>
        </p:nvSpPr>
        <p:spPr>
          <a:xfrm>
            <a:off x="4747481" y="5091790"/>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正方形/長方形 51">
            <a:extLst>
              <a:ext uri="{FF2B5EF4-FFF2-40B4-BE49-F238E27FC236}">
                <a16:creationId xmlns:a16="http://schemas.microsoft.com/office/drawing/2014/main" id="{CB63DB9A-A276-E147-B34C-E59512386EED}"/>
              </a:ext>
            </a:extLst>
          </p:cNvPr>
          <p:cNvSpPr/>
          <p:nvPr userDrawn="1"/>
        </p:nvSpPr>
        <p:spPr>
          <a:xfrm>
            <a:off x="4747481" y="5755398"/>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34DA8780-B6FF-CE41-A325-AD6E99768154}"/>
              </a:ext>
            </a:extLst>
          </p:cNvPr>
          <p:cNvSpPr/>
          <p:nvPr userDrawn="1"/>
        </p:nvSpPr>
        <p:spPr>
          <a:xfrm>
            <a:off x="6699047" y="2483674"/>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正方形/長方形 53">
            <a:extLst>
              <a:ext uri="{FF2B5EF4-FFF2-40B4-BE49-F238E27FC236}">
                <a16:creationId xmlns:a16="http://schemas.microsoft.com/office/drawing/2014/main" id="{5D36FAA5-59DA-7B41-8929-092A32C9C618}"/>
              </a:ext>
            </a:extLst>
          </p:cNvPr>
          <p:cNvSpPr/>
          <p:nvPr userDrawn="1"/>
        </p:nvSpPr>
        <p:spPr>
          <a:xfrm>
            <a:off x="6699047" y="3135609"/>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a:extLst>
              <a:ext uri="{FF2B5EF4-FFF2-40B4-BE49-F238E27FC236}">
                <a16:creationId xmlns:a16="http://schemas.microsoft.com/office/drawing/2014/main" id="{78AD84AB-081C-9B4D-87D6-047A344F095F}"/>
              </a:ext>
            </a:extLst>
          </p:cNvPr>
          <p:cNvSpPr/>
          <p:nvPr userDrawn="1"/>
        </p:nvSpPr>
        <p:spPr>
          <a:xfrm>
            <a:off x="6699047" y="3783117"/>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正方形/長方形 55">
            <a:extLst>
              <a:ext uri="{FF2B5EF4-FFF2-40B4-BE49-F238E27FC236}">
                <a16:creationId xmlns:a16="http://schemas.microsoft.com/office/drawing/2014/main" id="{A7695844-A37A-5243-A29E-6F1986745C28}"/>
              </a:ext>
            </a:extLst>
          </p:cNvPr>
          <p:cNvSpPr/>
          <p:nvPr userDrawn="1"/>
        </p:nvSpPr>
        <p:spPr>
          <a:xfrm>
            <a:off x="6689170" y="4442491"/>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正方形/長方形 56">
            <a:extLst>
              <a:ext uri="{FF2B5EF4-FFF2-40B4-BE49-F238E27FC236}">
                <a16:creationId xmlns:a16="http://schemas.microsoft.com/office/drawing/2014/main" id="{D546E563-2F86-2D4C-BAF3-9500E237621E}"/>
              </a:ext>
            </a:extLst>
          </p:cNvPr>
          <p:cNvSpPr/>
          <p:nvPr userDrawn="1"/>
        </p:nvSpPr>
        <p:spPr>
          <a:xfrm>
            <a:off x="6699047" y="5085765"/>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正方形/長方形 83">
            <a:extLst>
              <a:ext uri="{FF2B5EF4-FFF2-40B4-BE49-F238E27FC236}">
                <a16:creationId xmlns:a16="http://schemas.microsoft.com/office/drawing/2014/main" id="{3E12CBAB-1F30-6B4B-9A9F-FE97C115F70C}"/>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ED2B84FE-A86C-9D4F-B600-49ECE5F731CA}"/>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99E4BB38-9658-9A41-9CFE-CD0E08C81AB2}"/>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9221A846-5C3F-D647-AE2D-9D208F67B68E}"/>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正方形/長方形 87">
            <a:extLst>
              <a:ext uri="{FF2B5EF4-FFF2-40B4-BE49-F238E27FC236}">
                <a16:creationId xmlns:a16="http://schemas.microsoft.com/office/drawing/2014/main" id="{BA94285D-034D-9547-806E-73A3A014C84D}"/>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9" name="正方形/長方形 88">
            <a:extLst>
              <a:ext uri="{FF2B5EF4-FFF2-40B4-BE49-F238E27FC236}">
                <a16:creationId xmlns:a16="http://schemas.microsoft.com/office/drawing/2014/main" id="{C955901D-86F9-E846-A48D-69C2BA95A384}"/>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Slide Number Placeholder 5">
            <a:extLst>
              <a:ext uri="{FF2B5EF4-FFF2-40B4-BE49-F238E27FC236}">
                <a16:creationId xmlns:a16="http://schemas.microsoft.com/office/drawing/2014/main" id="{2EF9E230-93BD-EF46-847F-06531A78B391}"/>
              </a:ext>
            </a:extLst>
          </p:cNvPr>
          <p:cNvSpPr>
            <a:spLocks noGrp="1"/>
          </p:cNvSpPr>
          <p:nvPr>
            <p:ph type="sldNum" sz="quarter" idx="12"/>
          </p:nvPr>
        </p:nvSpPr>
        <p:spPr>
          <a:xfrm>
            <a:off x="6457950" y="6356351"/>
            <a:ext cx="2057400" cy="365125"/>
          </a:xfrm>
        </p:spPr>
        <p:txBody>
          <a:bodyPr/>
          <a:lstStyle/>
          <a:p>
            <a:fld id="{3BEDCE71-22AD-1E40-BF3E-161A3210E068}" type="slidenum">
              <a:rPr kumimoji="1" lang="ja-JP" altLang="en-US" smtClean="0"/>
              <a:t>‹#›</a:t>
            </a:fld>
            <a:endParaRPr kumimoji="1" lang="ja-JP" altLang="en-US"/>
          </a:p>
        </p:txBody>
      </p:sp>
      <p:sp>
        <p:nvSpPr>
          <p:cNvPr id="91" name="正方形/長方形 90">
            <a:extLst>
              <a:ext uri="{FF2B5EF4-FFF2-40B4-BE49-F238E27FC236}">
                <a16:creationId xmlns:a16="http://schemas.microsoft.com/office/drawing/2014/main" id="{6E6F4969-144B-7A42-994A-5051B812640D}"/>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AABEC31E-8790-6940-92AE-561EC2595A20}"/>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正方形/長方形 92">
            <a:extLst>
              <a:ext uri="{FF2B5EF4-FFF2-40B4-BE49-F238E27FC236}">
                <a16:creationId xmlns:a16="http://schemas.microsoft.com/office/drawing/2014/main" id="{48C8851F-9CA0-D84B-A15F-C377B09C9812}"/>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正方形/長方形 93">
            <a:extLst>
              <a:ext uri="{FF2B5EF4-FFF2-40B4-BE49-F238E27FC236}">
                <a16:creationId xmlns:a16="http://schemas.microsoft.com/office/drawing/2014/main" id="{3D1677FE-1674-0648-B4F1-6EA715961C31}"/>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正方形/長方形 94">
            <a:extLst>
              <a:ext uri="{FF2B5EF4-FFF2-40B4-BE49-F238E27FC236}">
                <a16:creationId xmlns:a16="http://schemas.microsoft.com/office/drawing/2014/main" id="{DCFB7CDB-226B-DD49-A5EC-E5E6BEAB2A7E}"/>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正方形/長方形 95">
            <a:extLst>
              <a:ext uri="{FF2B5EF4-FFF2-40B4-BE49-F238E27FC236}">
                <a16:creationId xmlns:a16="http://schemas.microsoft.com/office/drawing/2014/main" id="{0DF79EF3-998C-7346-940D-D0E7EF46D31B}"/>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正方形/長方形 57">
            <a:extLst>
              <a:ext uri="{FF2B5EF4-FFF2-40B4-BE49-F238E27FC236}">
                <a16:creationId xmlns:a16="http://schemas.microsoft.com/office/drawing/2014/main" id="{58945269-1439-1542-BC21-2B1E4A4286D0}"/>
              </a:ext>
            </a:extLst>
          </p:cNvPr>
          <p:cNvSpPr/>
          <p:nvPr userDrawn="1"/>
        </p:nvSpPr>
        <p:spPr>
          <a:xfrm>
            <a:off x="6699047" y="5749373"/>
            <a:ext cx="1574804"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7" name="直線コネクタ 96">
            <a:extLst>
              <a:ext uri="{FF2B5EF4-FFF2-40B4-BE49-F238E27FC236}">
                <a16:creationId xmlns:a16="http://schemas.microsoft.com/office/drawing/2014/main" id="{EDF99108-94F3-7D4C-957E-10CBC35EB583}"/>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5D136926-4D64-5349-AE02-A5129D700368}"/>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直線コネクタ 98">
            <a:extLst>
              <a:ext uri="{FF2B5EF4-FFF2-40B4-BE49-F238E27FC236}">
                <a16:creationId xmlns:a16="http://schemas.microsoft.com/office/drawing/2014/main" id="{C125C2B0-9A51-FC4D-A6D1-9428A24EE6F8}"/>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直線コネクタ 99">
            <a:extLst>
              <a:ext uri="{FF2B5EF4-FFF2-40B4-BE49-F238E27FC236}">
                <a16:creationId xmlns:a16="http://schemas.microsoft.com/office/drawing/2014/main" id="{1C5769AA-9328-784C-A4F6-D71EA8F4004F}"/>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直線コネクタ 100">
            <a:extLst>
              <a:ext uri="{FF2B5EF4-FFF2-40B4-BE49-F238E27FC236}">
                <a16:creationId xmlns:a16="http://schemas.microsoft.com/office/drawing/2014/main" id="{66FDFFD2-0990-6443-9F84-7C24AA25CB79}"/>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0D2D200D-B9BC-CA4D-9C02-632CB8B4C63B}"/>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直線コネクタ 102">
            <a:extLst>
              <a:ext uri="{FF2B5EF4-FFF2-40B4-BE49-F238E27FC236}">
                <a16:creationId xmlns:a16="http://schemas.microsoft.com/office/drawing/2014/main" id="{050876E1-6916-2F4E-B23A-153FC173EF31}"/>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直線コネクタ 103">
            <a:extLst>
              <a:ext uri="{FF2B5EF4-FFF2-40B4-BE49-F238E27FC236}">
                <a16:creationId xmlns:a16="http://schemas.microsoft.com/office/drawing/2014/main" id="{A6FB70DD-CF88-F943-941C-C92ECFE87D25}"/>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841AB820-1C74-0C42-A85A-3D7E3F46FB7E}"/>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直線コネクタ 105">
            <a:extLst>
              <a:ext uri="{FF2B5EF4-FFF2-40B4-BE49-F238E27FC236}">
                <a16:creationId xmlns:a16="http://schemas.microsoft.com/office/drawing/2014/main" id="{40C25828-0E40-544D-AEE4-D2F9435C75B7}"/>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直線コネクタ 106">
            <a:extLst>
              <a:ext uri="{FF2B5EF4-FFF2-40B4-BE49-F238E27FC236}">
                <a16:creationId xmlns:a16="http://schemas.microsoft.com/office/drawing/2014/main" id="{02BC9F1B-73C6-A846-B618-5AEA200F5901}"/>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8" name="直線コネクタ 107">
            <a:extLst>
              <a:ext uri="{FF2B5EF4-FFF2-40B4-BE49-F238E27FC236}">
                <a16:creationId xmlns:a16="http://schemas.microsoft.com/office/drawing/2014/main" id="{AE36F2ED-96AC-4C42-9930-1F95CD5B86BC}"/>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B1461BE7-3C16-E146-9864-9A5F07FA89A1}"/>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直線コネクタ 109">
            <a:extLst>
              <a:ext uri="{FF2B5EF4-FFF2-40B4-BE49-F238E27FC236}">
                <a16:creationId xmlns:a16="http://schemas.microsoft.com/office/drawing/2014/main" id="{C2235A43-6AF9-DC49-919F-78B889CC65CF}"/>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直線コネクタ 110">
            <a:extLst>
              <a:ext uri="{FF2B5EF4-FFF2-40B4-BE49-F238E27FC236}">
                <a16:creationId xmlns:a16="http://schemas.microsoft.com/office/drawing/2014/main" id="{7ED6FE0E-CDC0-3B41-B8F0-AEE306AE0C56}"/>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2" name="直線コネクタ 111">
            <a:extLst>
              <a:ext uri="{FF2B5EF4-FFF2-40B4-BE49-F238E27FC236}">
                <a16:creationId xmlns:a16="http://schemas.microsoft.com/office/drawing/2014/main" id="{8376EC84-7755-4D47-B959-B7E7FEB99F5D}"/>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3" name="直線コネクタ 112">
            <a:extLst>
              <a:ext uri="{FF2B5EF4-FFF2-40B4-BE49-F238E27FC236}">
                <a16:creationId xmlns:a16="http://schemas.microsoft.com/office/drawing/2014/main" id="{CD92F32C-D96D-F748-A94D-3E43BCDEDA32}"/>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直線コネクタ 113">
            <a:extLst>
              <a:ext uri="{FF2B5EF4-FFF2-40B4-BE49-F238E27FC236}">
                <a16:creationId xmlns:a16="http://schemas.microsoft.com/office/drawing/2014/main" id="{FB047CDE-7BC5-6941-85A0-4EAB058D27BD}"/>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直線コネクタ 114">
            <a:extLst>
              <a:ext uri="{FF2B5EF4-FFF2-40B4-BE49-F238E27FC236}">
                <a16:creationId xmlns:a16="http://schemas.microsoft.com/office/drawing/2014/main" id="{66157779-1747-4B47-A5F0-0D68E52F67C2}"/>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直線コネクタ 115">
            <a:extLst>
              <a:ext uri="{FF2B5EF4-FFF2-40B4-BE49-F238E27FC236}">
                <a16:creationId xmlns:a16="http://schemas.microsoft.com/office/drawing/2014/main" id="{CDA09F33-A6CE-AA48-A79C-C1C365A01461}"/>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直線コネクタ 116">
            <a:extLst>
              <a:ext uri="{FF2B5EF4-FFF2-40B4-BE49-F238E27FC236}">
                <a16:creationId xmlns:a16="http://schemas.microsoft.com/office/drawing/2014/main" id="{E540E485-923C-4748-9900-26B8DDDBC757}"/>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直線コネクタ 117">
            <a:extLst>
              <a:ext uri="{FF2B5EF4-FFF2-40B4-BE49-F238E27FC236}">
                <a16:creationId xmlns:a16="http://schemas.microsoft.com/office/drawing/2014/main" id="{FB9C891F-FB88-C04F-B2AA-6A4519F8D386}"/>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直線コネクタ 118">
            <a:extLst>
              <a:ext uri="{FF2B5EF4-FFF2-40B4-BE49-F238E27FC236}">
                <a16:creationId xmlns:a16="http://schemas.microsoft.com/office/drawing/2014/main" id="{3D24E1BB-08F2-6041-B078-A44D6C5EFF52}"/>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直線コネクタ 119">
            <a:extLst>
              <a:ext uri="{FF2B5EF4-FFF2-40B4-BE49-F238E27FC236}">
                <a16:creationId xmlns:a16="http://schemas.microsoft.com/office/drawing/2014/main" id="{C48E933E-F8A7-C148-9821-2D86E61B5EA2}"/>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直線コネクタ 120">
            <a:extLst>
              <a:ext uri="{FF2B5EF4-FFF2-40B4-BE49-F238E27FC236}">
                <a16:creationId xmlns:a16="http://schemas.microsoft.com/office/drawing/2014/main" id="{730AFD7C-D796-F643-BD23-10D05FF889A9}"/>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01E0EEF3-9D0B-2E49-AB16-97C0B29DF228}"/>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直線コネクタ 122">
            <a:extLst>
              <a:ext uri="{FF2B5EF4-FFF2-40B4-BE49-F238E27FC236}">
                <a16:creationId xmlns:a16="http://schemas.microsoft.com/office/drawing/2014/main" id="{BDB0077F-8406-ED41-AFC2-71A585137B2E}"/>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直線コネクタ 123">
            <a:extLst>
              <a:ext uri="{FF2B5EF4-FFF2-40B4-BE49-F238E27FC236}">
                <a16:creationId xmlns:a16="http://schemas.microsoft.com/office/drawing/2014/main" id="{0812C439-D70C-8640-8B4D-53334045EC66}"/>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直線コネクタ 124">
            <a:extLst>
              <a:ext uri="{FF2B5EF4-FFF2-40B4-BE49-F238E27FC236}">
                <a16:creationId xmlns:a16="http://schemas.microsoft.com/office/drawing/2014/main" id="{188FE1C6-04D5-7C45-8D51-873B0529BB07}"/>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6" name="直線コネクタ 125">
            <a:extLst>
              <a:ext uri="{FF2B5EF4-FFF2-40B4-BE49-F238E27FC236}">
                <a16:creationId xmlns:a16="http://schemas.microsoft.com/office/drawing/2014/main" id="{03F8FBC4-2C84-574A-A920-AB1AF7240D1C}"/>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7" name="直線コネクタ 126">
            <a:extLst>
              <a:ext uri="{FF2B5EF4-FFF2-40B4-BE49-F238E27FC236}">
                <a16:creationId xmlns:a16="http://schemas.microsoft.com/office/drawing/2014/main" id="{3C7A1675-A32D-9240-B241-B08DA0A492C7}"/>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直線コネクタ 127">
            <a:extLst>
              <a:ext uri="{FF2B5EF4-FFF2-40B4-BE49-F238E27FC236}">
                <a16:creationId xmlns:a16="http://schemas.microsoft.com/office/drawing/2014/main" id="{A38A7A62-577F-174A-929B-3E1A4F9B1232}"/>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9" name="直線コネクタ 128">
            <a:extLst>
              <a:ext uri="{FF2B5EF4-FFF2-40B4-BE49-F238E27FC236}">
                <a16:creationId xmlns:a16="http://schemas.microsoft.com/office/drawing/2014/main" id="{DAA6D0FF-01AD-DF42-840D-7F7B4422ABB5}"/>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7DA0F893-2895-6D4C-A48E-C11652465807}"/>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直線コネクタ 130">
            <a:extLst>
              <a:ext uri="{FF2B5EF4-FFF2-40B4-BE49-F238E27FC236}">
                <a16:creationId xmlns:a16="http://schemas.microsoft.com/office/drawing/2014/main" id="{DEDEB776-FF04-0941-B3A0-5A740108A4C5}"/>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直線コネクタ 131">
            <a:extLst>
              <a:ext uri="{FF2B5EF4-FFF2-40B4-BE49-F238E27FC236}">
                <a16:creationId xmlns:a16="http://schemas.microsoft.com/office/drawing/2014/main" id="{AA258B0A-CF9A-C54C-B69C-DCA2BAF5A5F3}"/>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3" name="直線コネクタ 132">
            <a:extLst>
              <a:ext uri="{FF2B5EF4-FFF2-40B4-BE49-F238E27FC236}">
                <a16:creationId xmlns:a16="http://schemas.microsoft.com/office/drawing/2014/main" id="{337C3396-AC3F-D845-A694-D2DDA193988A}"/>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E43787A8-EF85-EE45-8D2A-DA0D151698D7}"/>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a:extLst>
              <a:ext uri="{FF2B5EF4-FFF2-40B4-BE49-F238E27FC236}">
                <a16:creationId xmlns:a16="http://schemas.microsoft.com/office/drawing/2014/main" id="{3B3798C3-3E6D-BF4B-8751-3A91A77A16EC}"/>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6" name="直線コネクタ 135">
            <a:extLst>
              <a:ext uri="{FF2B5EF4-FFF2-40B4-BE49-F238E27FC236}">
                <a16:creationId xmlns:a16="http://schemas.microsoft.com/office/drawing/2014/main" id="{C932DB08-00DC-DD4D-A2F7-2B8C23CA0234}"/>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7" name="直線コネクタ 136">
            <a:extLst>
              <a:ext uri="{FF2B5EF4-FFF2-40B4-BE49-F238E27FC236}">
                <a16:creationId xmlns:a16="http://schemas.microsoft.com/office/drawing/2014/main" id="{32B8B999-053C-BA4A-8AB6-27987FB43DC6}"/>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直線コネクタ 137">
            <a:extLst>
              <a:ext uri="{FF2B5EF4-FFF2-40B4-BE49-F238E27FC236}">
                <a16:creationId xmlns:a16="http://schemas.microsoft.com/office/drawing/2014/main" id="{2ADE9558-36C0-164F-9BD3-CB4FF8153AA5}"/>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6C0BF7FD-48E0-A54D-BE0B-8026B32FEC07}"/>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0" name="直線コネクタ 139">
            <a:extLst>
              <a:ext uri="{FF2B5EF4-FFF2-40B4-BE49-F238E27FC236}">
                <a16:creationId xmlns:a16="http://schemas.microsoft.com/office/drawing/2014/main" id="{36EA023D-E5E3-F440-9A4B-6CD238D5AF37}"/>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1" name="直線コネクタ 140">
            <a:extLst>
              <a:ext uri="{FF2B5EF4-FFF2-40B4-BE49-F238E27FC236}">
                <a16:creationId xmlns:a16="http://schemas.microsoft.com/office/drawing/2014/main" id="{62EC6249-330A-D84E-A754-E9176258B283}"/>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2" name="直線コネクタ 141">
            <a:extLst>
              <a:ext uri="{FF2B5EF4-FFF2-40B4-BE49-F238E27FC236}">
                <a16:creationId xmlns:a16="http://schemas.microsoft.com/office/drawing/2014/main" id="{F9826FD9-138A-864B-840D-C0C8077972DE}"/>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直線コネクタ 142">
            <a:extLst>
              <a:ext uri="{FF2B5EF4-FFF2-40B4-BE49-F238E27FC236}">
                <a16:creationId xmlns:a16="http://schemas.microsoft.com/office/drawing/2014/main" id="{A0599263-8FE7-D940-BA3E-70524BB7A619}"/>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4" name="直線コネクタ 143">
            <a:extLst>
              <a:ext uri="{FF2B5EF4-FFF2-40B4-BE49-F238E27FC236}">
                <a16:creationId xmlns:a16="http://schemas.microsoft.com/office/drawing/2014/main" id="{8C4BF0FC-02F6-C84F-B653-E5F925F6A78A}"/>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直線コネクタ 144">
            <a:extLst>
              <a:ext uri="{FF2B5EF4-FFF2-40B4-BE49-F238E27FC236}">
                <a16:creationId xmlns:a16="http://schemas.microsoft.com/office/drawing/2014/main" id="{2CED23F8-9AF0-A44B-BB96-8190F52137AD}"/>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6" name="直線コネクタ 145">
            <a:extLst>
              <a:ext uri="{FF2B5EF4-FFF2-40B4-BE49-F238E27FC236}">
                <a16:creationId xmlns:a16="http://schemas.microsoft.com/office/drawing/2014/main" id="{454E590F-14F3-E84B-ACEE-C40854CFF063}"/>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直線コネクタ 146">
            <a:extLst>
              <a:ext uri="{FF2B5EF4-FFF2-40B4-BE49-F238E27FC236}">
                <a16:creationId xmlns:a16="http://schemas.microsoft.com/office/drawing/2014/main" id="{5AA6E922-6C3A-9C4F-A63D-9E34B5145692}"/>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8" name="直線コネクタ 147">
            <a:extLst>
              <a:ext uri="{FF2B5EF4-FFF2-40B4-BE49-F238E27FC236}">
                <a16:creationId xmlns:a16="http://schemas.microsoft.com/office/drawing/2014/main" id="{8D632EA9-1CD8-464A-A2BF-59A7D4637D8D}"/>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9" name="直線コネクタ 148">
            <a:extLst>
              <a:ext uri="{FF2B5EF4-FFF2-40B4-BE49-F238E27FC236}">
                <a16:creationId xmlns:a16="http://schemas.microsoft.com/office/drawing/2014/main" id="{73361F62-DC0A-5D46-A0DD-E896EF27DB73}"/>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0" name="直線コネクタ 149">
            <a:extLst>
              <a:ext uri="{FF2B5EF4-FFF2-40B4-BE49-F238E27FC236}">
                <a16:creationId xmlns:a16="http://schemas.microsoft.com/office/drawing/2014/main" id="{0973D9CE-D313-214E-B678-ED1139B3AE1D}"/>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2" name="タイトル 1">
            <a:extLst>
              <a:ext uri="{FF2B5EF4-FFF2-40B4-BE49-F238E27FC236}">
                <a16:creationId xmlns:a16="http://schemas.microsoft.com/office/drawing/2014/main" id="{76B97283-CFBD-CA4F-9A6F-C91105EF5223}"/>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Tree>
    <p:extLst>
      <p:ext uri="{BB962C8B-B14F-4D97-AF65-F5344CB8AC3E}">
        <p14:creationId xmlns:p14="http://schemas.microsoft.com/office/powerpoint/2010/main" val="188484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W2H2">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BE5091C8-46DF-1F45-8E26-9045EB8A230A}"/>
              </a:ext>
            </a:extLst>
          </p:cNvPr>
          <p:cNvSpPr>
            <a:spLocks noGrp="1"/>
          </p:cNvSpPr>
          <p:nvPr>
            <p:ph type="sldNum" sz="quarter" idx="12"/>
          </p:nvPr>
        </p:nvSpPr>
        <p:spPr>
          <a:xfrm>
            <a:off x="6457950" y="6356351"/>
            <a:ext cx="2057400" cy="365125"/>
          </a:xfrm>
        </p:spPr>
        <p:txBody>
          <a:bodyPr/>
          <a:lstStyle/>
          <a:p>
            <a:fld id="{3BEDCE71-22AD-1E40-BF3E-161A3210E068}" type="slidenum">
              <a:rPr kumimoji="1" lang="ja-JP" altLang="en-US" smtClean="0"/>
              <a:t>‹#›</a:t>
            </a:fld>
            <a:endParaRPr kumimoji="1" lang="ja-JP" altLang="en-US"/>
          </a:p>
        </p:txBody>
      </p:sp>
      <p:sp>
        <p:nvSpPr>
          <p:cNvPr id="9" name="正方形/長方形 8">
            <a:extLst>
              <a:ext uri="{FF2B5EF4-FFF2-40B4-BE49-F238E27FC236}">
                <a16:creationId xmlns:a16="http://schemas.microsoft.com/office/drawing/2014/main" id="{9E8B9039-B36B-7C42-831A-9B531B390B45}"/>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62D2C5C0-A8B2-2743-8BC5-B2AA2C210DB7}"/>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13BC5E53-3957-9B4C-830E-E0A89F0A1322}"/>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011CF810-2908-F14D-B928-EDC863074D6C}"/>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3" name="正方形/長方形 12">
            <a:extLst>
              <a:ext uri="{FF2B5EF4-FFF2-40B4-BE49-F238E27FC236}">
                <a16:creationId xmlns:a16="http://schemas.microsoft.com/office/drawing/2014/main" id="{0A4D4BCA-A133-9944-9F9F-DD92C8152D3E}"/>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97B4FC46-85E9-7344-B700-0BFF782600F4}"/>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962354FE-EDB4-D048-9927-B352A933F839}"/>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コネクタ 15">
            <a:extLst>
              <a:ext uri="{FF2B5EF4-FFF2-40B4-BE49-F238E27FC236}">
                <a16:creationId xmlns:a16="http://schemas.microsoft.com/office/drawing/2014/main" id="{96EF5725-8C16-0640-B257-4BB9911F1783}"/>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24E031F3-98BA-5B4F-A588-A3D87C72DBDC}"/>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3BA0999-7344-2E4C-BE21-C87C1057357A}"/>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EEFA6D71-BA02-1640-8E74-C7272D0727DA}"/>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DDFEC812-BD0A-1146-9C8F-10FE1729BF2A}"/>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78CE5C49-ACF4-C746-BF0A-D7922BC769CD}"/>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71B09D09-3B02-4342-B867-163B5781B96A}"/>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D71C2304-9320-674D-9D07-1E5D2992380E}"/>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F9F989AF-C0E9-DF45-A271-6E1B3C182A92}"/>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40D9B5D5-AB7F-0840-A1C9-B3DAECCF5941}"/>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4F8676FB-A369-764A-81CA-1519EACCA3E4}"/>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B3FCB2E1-8125-664A-8D34-82A1BC49E52F}"/>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CF89383A-517C-8F47-BC2E-C0D0B752F727}"/>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DC0ACA99-6B11-A64D-962A-798FBFA471FF}"/>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B45E1C84-5C1B-0340-8135-C3D2B9A8130C}"/>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30305D7C-943E-894F-984E-F7F284E62303}"/>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03B7760E-22DF-DA49-9101-609CB956AF4A}"/>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82542896-0742-A94D-8E8C-5162DF4D8023}"/>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C04834B1-880F-7049-99FC-071B75502035}"/>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FC35A4C6-6674-2448-9D77-965895222084}"/>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B2DFE80A-6113-094B-8387-F67126B49BC0}"/>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4BEEB784-4E56-874C-85F3-27EEF9F67FA3}"/>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592AE1C0-E420-1A4A-9062-EDF8AA04B486}"/>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169955AA-7A84-BA4F-86B4-6B63D6A4965C}"/>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6CBC2B20-D034-C943-AC4B-D51DD5F9E7F5}"/>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FD83224F-AA2A-2C41-BAAD-6C235E09A666}"/>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5D100D16-8756-7040-B85B-9BDC68B791A3}"/>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4" name="正方形/長方形 43">
            <a:extLst>
              <a:ext uri="{FF2B5EF4-FFF2-40B4-BE49-F238E27FC236}">
                <a16:creationId xmlns:a16="http://schemas.microsoft.com/office/drawing/2014/main" id="{5B8EFF5D-B6C2-2444-B856-4B46A17363A4}"/>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F01F65AD-5B8B-1640-A960-71D2ACA90AB3}"/>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AB0B4510-968D-B54D-8E89-ADF665CFF706}"/>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4C01BE77-7CB3-5F4F-BB72-6E090A4142DF}"/>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CA0B979D-2242-B04C-A99C-2D8C983B00AD}"/>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374EA565-93D9-8441-8C50-643C1F28BF7F}"/>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0" name="直線コネクタ 49">
            <a:extLst>
              <a:ext uri="{FF2B5EF4-FFF2-40B4-BE49-F238E27FC236}">
                <a16:creationId xmlns:a16="http://schemas.microsoft.com/office/drawing/2014/main" id="{06C8E45F-5A1B-8349-86F7-2CC48A363A76}"/>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85CCBB4B-B219-8B4F-AC47-C5296E1FA7C0}"/>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E039FA11-29F1-8441-B194-DB47E6FFDA7E}"/>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893B9CD0-3940-6D46-8C0C-F4A20B80974D}"/>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DBC24C4A-9745-AB40-BCE2-A14B8B76C526}"/>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BA26054B-4DF8-E745-8962-5CE21768A3F5}"/>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8FEE3B63-3F02-5045-A012-EEF143F96809}"/>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B0C85791-6659-2241-B383-E8A2DCF44844}"/>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FF6F1BA2-0450-9944-9675-13CF5591D4A2}"/>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ED333703-9F79-D04D-A3BD-30E5B5DA74F9}"/>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282DEE8E-D4F1-684B-9325-19CCAEAFDE8C}"/>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AB50A599-875F-0E45-92BE-726D6AAB018D}"/>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884746E9-43AD-BA44-BDFD-49C86B3B6F60}"/>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D441DAEE-17C4-B04C-8CB0-A6606672733A}"/>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5A1317A8-020F-4D49-BCBF-EA9E42221B96}"/>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2B40B48D-3B79-8E43-98FF-4F9AF5D4BB5B}"/>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F4468BB3-6823-8D4A-B149-2A9F73E663B3}"/>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064E0B7A-93D6-B048-9F74-84C628B4CCCB}"/>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49FA23F7-04CC-4A46-AD8D-5EC7D6175353}"/>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DCA44A7A-F1BC-9A43-ACE4-FDD9AED9F50E}"/>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15B0FC58-6C2B-5444-9EA7-CF4EE8A1FEAE}"/>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EF8B9E0-E375-0D4A-8AD5-1163D8C8B495}"/>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51124E87-9B14-8244-BA18-C70FA2D900D1}"/>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9BCFA18F-8D44-C141-9163-0C37674FD443}"/>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9BFA25AB-522D-6A41-8839-B4AB233AF41B}"/>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54F18818-82A2-FD4B-87E8-84B1C719DBEC}"/>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BA4FF046-26E8-784A-92C6-682DCEECA462}"/>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5C921084-A328-7149-9753-F9AC9ECD86E5}"/>
              </a:ext>
            </a:extLst>
          </p:cNvPr>
          <p:cNvSpPr/>
          <p:nvPr userDrawn="1"/>
        </p:nvSpPr>
        <p:spPr>
          <a:xfrm>
            <a:off x="352424" y="1241073"/>
            <a:ext cx="8229593" cy="46284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9" name="表 78">
            <a:extLst>
              <a:ext uri="{FF2B5EF4-FFF2-40B4-BE49-F238E27FC236}">
                <a16:creationId xmlns:a16="http://schemas.microsoft.com/office/drawing/2014/main" id="{81E3A7B7-56B6-734A-8D71-E53B2287B327}"/>
              </a:ext>
            </a:extLst>
          </p:cNvPr>
          <p:cNvGraphicFramePr>
            <a:graphicFrameLocks noGrp="1"/>
          </p:cNvGraphicFramePr>
          <p:nvPr userDrawn="1">
            <p:extLst>
              <p:ext uri="{D42A27DB-BD31-4B8C-83A1-F6EECF244321}">
                <p14:modId xmlns:p14="http://schemas.microsoft.com/office/powerpoint/2010/main" val="201861349"/>
              </p:ext>
            </p:extLst>
          </p:nvPr>
        </p:nvGraphicFramePr>
        <p:xfrm>
          <a:off x="361949" y="2121271"/>
          <a:ext cx="8220066" cy="3911943"/>
        </p:xfrm>
        <a:graphic>
          <a:graphicData uri="http://schemas.openxmlformats.org/drawingml/2006/table">
            <a:tbl>
              <a:tblPr firstRow="1" bandRow="1">
                <a:tableStyleId>{5940675A-B579-460E-94D1-54222C63F5DA}</a:tableStyleId>
              </a:tblPr>
              <a:tblGrid>
                <a:gridCol w="1252362">
                  <a:extLst>
                    <a:ext uri="{9D8B030D-6E8A-4147-A177-3AD203B41FA5}">
                      <a16:colId xmlns:a16="http://schemas.microsoft.com/office/drawing/2014/main" val="3180061568"/>
                    </a:ext>
                  </a:extLst>
                </a:gridCol>
                <a:gridCol w="6967704">
                  <a:extLst>
                    <a:ext uri="{9D8B030D-6E8A-4147-A177-3AD203B41FA5}">
                      <a16:colId xmlns:a16="http://schemas.microsoft.com/office/drawing/2014/main" val="1398146276"/>
                    </a:ext>
                  </a:extLst>
                </a:gridCol>
              </a:tblGrid>
              <a:tr h="558849">
                <a:tc>
                  <a:txBody>
                    <a:bodyPr/>
                    <a:lstStyle/>
                    <a:p>
                      <a:pPr algn="ctr"/>
                      <a:r>
                        <a:rPr kumimoji="1" lang="en-US" altLang="ja-JP" dirty="0"/>
                        <a:t>why</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1852977198"/>
                  </a:ext>
                </a:extLst>
              </a:tr>
              <a:tr h="558849">
                <a:tc>
                  <a:txBody>
                    <a:bodyPr/>
                    <a:lstStyle/>
                    <a:p>
                      <a:pPr algn="ctr"/>
                      <a:r>
                        <a:rPr kumimoji="1" lang="en-US" altLang="ja-JP" dirty="0"/>
                        <a:t>when</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4049357202"/>
                  </a:ext>
                </a:extLst>
              </a:tr>
              <a:tr h="558849">
                <a:tc>
                  <a:txBody>
                    <a:bodyPr/>
                    <a:lstStyle/>
                    <a:p>
                      <a:pPr algn="ctr"/>
                      <a:r>
                        <a:rPr kumimoji="1" lang="en-US" altLang="ja-JP" dirty="0"/>
                        <a:t>where</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2432113559"/>
                  </a:ext>
                </a:extLst>
              </a:tr>
              <a:tr h="558849">
                <a:tc>
                  <a:txBody>
                    <a:bodyPr/>
                    <a:lstStyle/>
                    <a:p>
                      <a:pPr algn="ctr"/>
                      <a:r>
                        <a:rPr kumimoji="1" lang="en-US" altLang="ja-JP" dirty="0"/>
                        <a:t>who</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2556779416"/>
                  </a:ext>
                </a:extLst>
              </a:tr>
              <a:tr h="558849">
                <a:tc>
                  <a:txBody>
                    <a:bodyPr/>
                    <a:lstStyle/>
                    <a:p>
                      <a:pPr algn="ctr"/>
                      <a:r>
                        <a:rPr kumimoji="1" lang="en-US" altLang="ja-JP" dirty="0"/>
                        <a:t>what</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562562649"/>
                  </a:ext>
                </a:extLst>
              </a:tr>
              <a:tr h="558849">
                <a:tc>
                  <a:txBody>
                    <a:bodyPr/>
                    <a:lstStyle/>
                    <a:p>
                      <a:pPr algn="ctr"/>
                      <a:r>
                        <a:rPr kumimoji="1" lang="en-US" altLang="ja-JP" dirty="0"/>
                        <a:t>how</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273938428"/>
                  </a:ext>
                </a:extLst>
              </a:tr>
              <a:tr h="558849">
                <a:tc>
                  <a:txBody>
                    <a:bodyPr/>
                    <a:lstStyle/>
                    <a:p>
                      <a:pPr algn="ctr"/>
                      <a:r>
                        <a:rPr kumimoji="1" lang="en-US" altLang="ja-JP" dirty="0"/>
                        <a:t>how much</a:t>
                      </a:r>
                      <a:endParaRPr kumimoji="1" lang="ja-JP" altLang="en-US"/>
                    </a:p>
                  </a:txBody>
                  <a:tcPr anchor="ctr"/>
                </a:tc>
                <a:tc>
                  <a:txBody>
                    <a:bodyPr/>
                    <a:lstStyle/>
                    <a:p>
                      <a:endParaRPr kumimoji="1" lang="ja-JP" altLang="en-US"/>
                    </a:p>
                  </a:txBody>
                  <a:tcPr/>
                </a:tc>
                <a:extLst>
                  <a:ext uri="{0D108BD9-81ED-4DB2-BD59-A6C34878D82A}">
                    <a16:rowId xmlns:a16="http://schemas.microsoft.com/office/drawing/2014/main" val="1955771259"/>
                  </a:ext>
                </a:extLst>
              </a:tr>
            </a:tbl>
          </a:graphicData>
        </a:graphic>
      </p:graphicFrame>
      <p:sp>
        <p:nvSpPr>
          <p:cNvPr id="80" name="三角形 79">
            <a:extLst>
              <a:ext uri="{FF2B5EF4-FFF2-40B4-BE49-F238E27FC236}">
                <a16:creationId xmlns:a16="http://schemas.microsoft.com/office/drawing/2014/main" id="{43E85535-0B6F-2349-8980-1E99757AD7DA}"/>
              </a:ext>
            </a:extLst>
          </p:cNvPr>
          <p:cNvSpPr/>
          <p:nvPr userDrawn="1"/>
        </p:nvSpPr>
        <p:spPr>
          <a:xfrm rot="10800000">
            <a:off x="4116035" y="1777494"/>
            <a:ext cx="702369" cy="280825"/>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61757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課題ピックアップシート">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2532374F-93E9-4145-9497-20709D2DD01A}"/>
              </a:ext>
            </a:extLst>
          </p:cNvPr>
          <p:cNvSpPr>
            <a:spLocks noGrp="1"/>
          </p:cNvSpPr>
          <p:nvPr>
            <p:ph type="sldNum" sz="quarter" idx="12"/>
          </p:nvPr>
        </p:nvSpPr>
        <p:spPr>
          <a:xfrm>
            <a:off x="6457950" y="6356351"/>
            <a:ext cx="2057400" cy="365125"/>
          </a:xfrm>
        </p:spPr>
        <p:txBody>
          <a:bodyPr/>
          <a:lstStyle/>
          <a:p>
            <a:fld id="{3BEDCE71-22AD-1E40-BF3E-161A3210E068}" type="slidenum">
              <a:rPr kumimoji="1" lang="ja-JP" altLang="en-US" smtClean="0"/>
              <a:t>‹#›</a:t>
            </a:fld>
            <a:endParaRPr kumimoji="1" lang="ja-JP" altLang="en-US"/>
          </a:p>
        </p:txBody>
      </p:sp>
      <p:sp>
        <p:nvSpPr>
          <p:cNvPr id="11" name="正方形/長方形 10">
            <a:extLst>
              <a:ext uri="{FF2B5EF4-FFF2-40B4-BE49-F238E27FC236}">
                <a16:creationId xmlns:a16="http://schemas.microsoft.com/office/drawing/2014/main" id="{0DF9F765-EDDF-2743-B17A-14C1E81DF9AC}"/>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CB4505FC-16BF-574D-82CA-BC5CEB877357}"/>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4024E642-CB5A-FD48-AAC9-5CAA9CE9F6AD}"/>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タイトル 1">
            <a:extLst>
              <a:ext uri="{FF2B5EF4-FFF2-40B4-BE49-F238E27FC236}">
                <a16:creationId xmlns:a16="http://schemas.microsoft.com/office/drawing/2014/main" id="{2F5C7380-0373-3449-87EB-35E4DFC25A88}"/>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5" name="正方形/長方形 14">
            <a:extLst>
              <a:ext uri="{FF2B5EF4-FFF2-40B4-BE49-F238E27FC236}">
                <a16:creationId xmlns:a16="http://schemas.microsoft.com/office/drawing/2014/main" id="{11B6F24C-E28E-2743-A82A-D46260F23996}"/>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BFF6A948-24E6-B34C-BC59-56CA85B39F63}"/>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724082B3-BF8C-4449-9F7A-C4793714CFAC}"/>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B0FB549E-835B-184A-8131-E81C4F58B931}"/>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C58E2D3B-C7BA-FD4D-B303-7D02407AD991}"/>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7E531F54-DB78-E148-B8CC-02AF76FAC0EE}"/>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D4CD05B9-F9D7-574E-8E0D-0AAC5C96BA3A}"/>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B9EA556-C864-8042-947C-8E4A3AF1AD21}"/>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49E8B1E0-C927-564D-A909-60FB4BF34F1E}"/>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2B8CC84-206B-9142-B248-D533374C48E2}"/>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47C1824-743F-FF43-9C42-7A0FD3A5B996}"/>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FB4E7B3-EA34-C14F-B376-AA7BFB42064E}"/>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57502EC4-874D-5345-BD47-A59F31C7AF29}"/>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BE93BDC7-6050-C14C-B5AD-61CF535BB29A}"/>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5E66F1C7-076C-D04B-BB4E-EB8CB6ECDB5D}"/>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A898034D-E5D5-1041-8144-977A82A7D2F2}"/>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DA379C8B-A0C7-FA47-97BF-7BE2754AE267}"/>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774050D7-351A-534D-A05A-56E473191CF5}"/>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42764BA6-E716-4849-9F92-D150AE147760}"/>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8EF6DE08-B19B-EE44-9E9C-1A8F04575850}"/>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B499C8F0-12E1-7346-B93C-5317C1536F0C}"/>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B2C76D22-FBD3-1641-9AE8-AF6ACEDFF437}"/>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335B5D4B-6179-6944-AF3C-01982971349A}"/>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DE5543B0-8F58-9441-9C16-8B5E63A6DE28}"/>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174528C-19F6-F249-A177-B194B2644404}"/>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DC036B5B-49AC-F848-BBF3-DB1F251D8FD0}"/>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E9231474-CF1A-F245-B2A7-D59457C2EEC7}"/>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A6D39BBC-7428-1A41-9F76-126DBD4B17B8}"/>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61EA2B6A-7015-6A41-B3C0-3EBD417C66DE}"/>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1849513A-2A97-3244-868E-179968BB1651}"/>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6" name="正方形/長方形 45">
            <a:extLst>
              <a:ext uri="{FF2B5EF4-FFF2-40B4-BE49-F238E27FC236}">
                <a16:creationId xmlns:a16="http://schemas.microsoft.com/office/drawing/2014/main" id="{9083F9F9-7B38-9A43-A659-E43AC8BF67F1}"/>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D41D5726-C5AD-A642-8AAB-5B45023472B1}"/>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233EDABB-EA4F-154A-8673-A5DC6426DCE4}"/>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E86B1B16-3DDB-6245-9264-9F29494506BA}"/>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正方形/長方形 49">
            <a:extLst>
              <a:ext uri="{FF2B5EF4-FFF2-40B4-BE49-F238E27FC236}">
                <a16:creationId xmlns:a16="http://schemas.microsoft.com/office/drawing/2014/main" id="{F76A3CDF-7C79-C444-BC77-E1896F7707D0}"/>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正方形/長方形 50">
            <a:extLst>
              <a:ext uri="{FF2B5EF4-FFF2-40B4-BE49-F238E27FC236}">
                <a16:creationId xmlns:a16="http://schemas.microsoft.com/office/drawing/2014/main" id="{48B9BDE4-D44E-A448-929C-B2ACEA1CA805}"/>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2" name="直線コネクタ 51">
            <a:extLst>
              <a:ext uri="{FF2B5EF4-FFF2-40B4-BE49-F238E27FC236}">
                <a16:creationId xmlns:a16="http://schemas.microsoft.com/office/drawing/2014/main" id="{60E234B0-A046-A84C-B73E-834F6247E31B}"/>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85E2A42F-FB6E-9741-89ED-839AEEB8540C}"/>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42740F34-14C8-054D-886C-5CCD5DBA2505}"/>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5F06F247-4CB8-5D4F-A112-4B927421C5FB}"/>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34B9182B-8203-8B42-ADA2-732673DE38F4}"/>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66E367D7-D65C-7D4F-8816-8895D7B7A26B}"/>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BD6D3140-3689-C54F-A8A0-2522246178E3}"/>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F3F39D4-CFD0-A648-8E6F-84A2A4B63246}"/>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DCCA34D3-2DF4-834D-B868-06C8D7DB1E55}"/>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3056907F-BD3F-EC43-86EC-F8CD4F438AAB}"/>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9D7EC5AB-4D9E-CB4D-A134-40F434A7952D}"/>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2894A8F8-7595-1E49-BA56-41CD71FA4247}"/>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D437A917-99BE-AD40-8C85-8BF6983398BB}"/>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0665B10E-F87E-724C-BD00-3531CB7B6965}"/>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140CAA96-733F-8D4A-988A-3A8C76269CD3}"/>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C9C0CEDF-E1A1-D945-B124-5595F8239464}"/>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B05584D8-1D57-DF4F-A009-0FFD693A5DC2}"/>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E75817F8-6FD1-4F40-8AD2-9FDA20FD222D}"/>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4333AF95-1BFF-1144-97F1-766C76377578}"/>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9D0941A-CDBE-FA4B-A409-A5B127AC2769}"/>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3A6210C-F324-4C40-944B-432E146AB567}"/>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4C1DD4E-21EF-004D-A716-B92AE10EBC27}"/>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3AE12793-8EEC-FD48-A416-BF6E91C6EF10}"/>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5723113A-0225-1F45-8E14-23F8E58067AD}"/>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65BDD0E6-3A03-5444-9BDA-E8AFAEBA5C1E}"/>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72F3056B-7DE7-1445-AFAA-39009DF94B41}"/>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59D4421C-EFCC-9445-8D05-0016464836C1}"/>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aphicFrame>
        <p:nvGraphicFramePr>
          <p:cNvPr id="82" name="表 81">
            <a:extLst>
              <a:ext uri="{FF2B5EF4-FFF2-40B4-BE49-F238E27FC236}">
                <a16:creationId xmlns:a16="http://schemas.microsoft.com/office/drawing/2014/main" id="{DBD568CF-B468-5B4D-9342-254955B531E6}"/>
              </a:ext>
            </a:extLst>
          </p:cNvPr>
          <p:cNvGraphicFramePr>
            <a:graphicFrameLocks noGrp="1"/>
          </p:cNvGraphicFramePr>
          <p:nvPr userDrawn="1">
            <p:extLst>
              <p:ext uri="{D42A27DB-BD31-4B8C-83A1-F6EECF244321}">
                <p14:modId xmlns:p14="http://schemas.microsoft.com/office/powerpoint/2010/main" val="2839043892"/>
              </p:ext>
            </p:extLst>
          </p:nvPr>
        </p:nvGraphicFramePr>
        <p:xfrm>
          <a:off x="352425" y="1435346"/>
          <a:ext cx="3666418" cy="2058935"/>
        </p:xfrm>
        <a:graphic>
          <a:graphicData uri="http://schemas.openxmlformats.org/drawingml/2006/table">
            <a:tbl>
              <a:tblPr firstRow="1">
                <a:tableStyleId>{72833802-FEF1-4C79-8D5D-14CF1EAF98D9}</a:tableStyleId>
              </a:tblPr>
              <a:tblGrid>
                <a:gridCol w="3666418">
                  <a:extLst>
                    <a:ext uri="{9D8B030D-6E8A-4147-A177-3AD203B41FA5}">
                      <a16:colId xmlns:a16="http://schemas.microsoft.com/office/drawing/2014/main" val="863173286"/>
                    </a:ext>
                  </a:extLst>
                </a:gridCol>
              </a:tblGrid>
              <a:tr h="531106">
                <a:tc>
                  <a:txBody>
                    <a:bodyPr/>
                    <a:lstStyle/>
                    <a:p>
                      <a:pPr algn="ctr"/>
                      <a:r>
                        <a:rPr kumimoji="1" lang="ja-JP" altLang="en-US" b="0">
                          <a:solidFill>
                            <a:schemeClr val="tx1"/>
                          </a:solidFill>
                        </a:rPr>
                        <a:t>現状</a:t>
                      </a:r>
                    </a:p>
                  </a:txBody>
                  <a:tcPr anchor="ctr">
                    <a:solidFill>
                      <a:srgbClr val="FFCFC1"/>
                    </a:solidFill>
                  </a:tcPr>
                </a:tc>
                <a:extLst>
                  <a:ext uri="{0D108BD9-81ED-4DB2-BD59-A6C34878D82A}">
                    <a16:rowId xmlns:a16="http://schemas.microsoft.com/office/drawing/2014/main" val="70336835"/>
                  </a:ext>
                </a:extLst>
              </a:tr>
              <a:tr h="1527829">
                <a:tc>
                  <a:txBody>
                    <a:bodyPr/>
                    <a:lstStyle/>
                    <a:p>
                      <a:endParaRPr kumimoji="1" lang="ja-JP" altLang="en-US"/>
                    </a:p>
                  </a:txBody>
                  <a:tcPr/>
                </a:tc>
                <a:extLst>
                  <a:ext uri="{0D108BD9-81ED-4DB2-BD59-A6C34878D82A}">
                    <a16:rowId xmlns:a16="http://schemas.microsoft.com/office/drawing/2014/main" val="4263611866"/>
                  </a:ext>
                </a:extLst>
              </a:tr>
            </a:tbl>
          </a:graphicData>
        </a:graphic>
      </p:graphicFrame>
      <p:graphicFrame>
        <p:nvGraphicFramePr>
          <p:cNvPr id="83" name="表 82">
            <a:extLst>
              <a:ext uri="{FF2B5EF4-FFF2-40B4-BE49-F238E27FC236}">
                <a16:creationId xmlns:a16="http://schemas.microsoft.com/office/drawing/2014/main" id="{DFA2A5AA-20B6-1740-B157-5781C84DDA76}"/>
              </a:ext>
            </a:extLst>
          </p:cNvPr>
          <p:cNvGraphicFramePr>
            <a:graphicFrameLocks noGrp="1"/>
          </p:cNvGraphicFramePr>
          <p:nvPr userDrawn="1">
            <p:extLst>
              <p:ext uri="{D42A27DB-BD31-4B8C-83A1-F6EECF244321}">
                <p14:modId xmlns:p14="http://schemas.microsoft.com/office/powerpoint/2010/main" val="2334455922"/>
              </p:ext>
            </p:extLst>
          </p:nvPr>
        </p:nvGraphicFramePr>
        <p:xfrm>
          <a:off x="4915607" y="1435346"/>
          <a:ext cx="3666418" cy="2058935"/>
        </p:xfrm>
        <a:graphic>
          <a:graphicData uri="http://schemas.openxmlformats.org/drawingml/2006/table">
            <a:tbl>
              <a:tblPr firstRow="1">
                <a:tableStyleId>{72833802-FEF1-4C79-8D5D-14CF1EAF98D9}</a:tableStyleId>
              </a:tblPr>
              <a:tblGrid>
                <a:gridCol w="3666418">
                  <a:extLst>
                    <a:ext uri="{9D8B030D-6E8A-4147-A177-3AD203B41FA5}">
                      <a16:colId xmlns:a16="http://schemas.microsoft.com/office/drawing/2014/main" val="863173286"/>
                    </a:ext>
                  </a:extLst>
                </a:gridCol>
              </a:tblGrid>
              <a:tr h="531106">
                <a:tc>
                  <a:txBody>
                    <a:bodyPr/>
                    <a:lstStyle/>
                    <a:p>
                      <a:pPr algn="ctr"/>
                      <a:r>
                        <a:rPr kumimoji="1" lang="ja-JP" altLang="en-US" b="0">
                          <a:solidFill>
                            <a:schemeClr val="tx1"/>
                          </a:solidFill>
                        </a:rPr>
                        <a:t>理想</a:t>
                      </a:r>
                    </a:p>
                  </a:txBody>
                  <a:tcPr anchor="ctr">
                    <a:solidFill>
                      <a:srgbClr val="FFCFC1"/>
                    </a:solidFill>
                  </a:tcPr>
                </a:tc>
                <a:extLst>
                  <a:ext uri="{0D108BD9-81ED-4DB2-BD59-A6C34878D82A}">
                    <a16:rowId xmlns:a16="http://schemas.microsoft.com/office/drawing/2014/main" val="70336835"/>
                  </a:ext>
                </a:extLst>
              </a:tr>
              <a:tr h="1527829">
                <a:tc>
                  <a:txBody>
                    <a:bodyPr/>
                    <a:lstStyle/>
                    <a:p>
                      <a:endParaRPr kumimoji="1" lang="ja-JP" altLang="en-US"/>
                    </a:p>
                  </a:txBody>
                  <a:tcPr/>
                </a:tc>
                <a:extLst>
                  <a:ext uri="{0D108BD9-81ED-4DB2-BD59-A6C34878D82A}">
                    <a16:rowId xmlns:a16="http://schemas.microsoft.com/office/drawing/2014/main" val="4263611866"/>
                  </a:ext>
                </a:extLst>
              </a:tr>
            </a:tbl>
          </a:graphicData>
        </a:graphic>
      </p:graphicFrame>
      <p:graphicFrame>
        <p:nvGraphicFramePr>
          <p:cNvPr id="84" name="表 83">
            <a:extLst>
              <a:ext uri="{FF2B5EF4-FFF2-40B4-BE49-F238E27FC236}">
                <a16:creationId xmlns:a16="http://schemas.microsoft.com/office/drawing/2014/main" id="{317C6AC2-F09A-B94A-A64B-D864BCD8A2A3}"/>
              </a:ext>
            </a:extLst>
          </p:cNvPr>
          <p:cNvGraphicFramePr>
            <a:graphicFrameLocks noGrp="1"/>
          </p:cNvGraphicFramePr>
          <p:nvPr userDrawn="1">
            <p:extLst>
              <p:ext uri="{D42A27DB-BD31-4B8C-83A1-F6EECF244321}">
                <p14:modId xmlns:p14="http://schemas.microsoft.com/office/powerpoint/2010/main" val="3051119733"/>
              </p:ext>
            </p:extLst>
          </p:nvPr>
        </p:nvGraphicFramePr>
        <p:xfrm>
          <a:off x="352424" y="3974278"/>
          <a:ext cx="8229595" cy="2058935"/>
        </p:xfrm>
        <a:graphic>
          <a:graphicData uri="http://schemas.openxmlformats.org/drawingml/2006/table">
            <a:tbl>
              <a:tblPr firstRow="1">
                <a:tableStyleId>{72833802-FEF1-4C79-8D5D-14CF1EAF98D9}</a:tableStyleId>
              </a:tblPr>
              <a:tblGrid>
                <a:gridCol w="8229595">
                  <a:extLst>
                    <a:ext uri="{9D8B030D-6E8A-4147-A177-3AD203B41FA5}">
                      <a16:colId xmlns:a16="http://schemas.microsoft.com/office/drawing/2014/main" val="863173286"/>
                    </a:ext>
                  </a:extLst>
                </a:gridCol>
              </a:tblGrid>
              <a:tr h="531106">
                <a:tc>
                  <a:txBody>
                    <a:bodyPr/>
                    <a:lstStyle/>
                    <a:p>
                      <a:pPr algn="ctr"/>
                      <a:r>
                        <a:rPr kumimoji="1" lang="ja-JP" altLang="en-US" b="0">
                          <a:solidFill>
                            <a:schemeClr val="tx1"/>
                          </a:solidFill>
                        </a:rPr>
                        <a:t>取り組むべき課題</a:t>
                      </a:r>
                    </a:p>
                  </a:txBody>
                  <a:tcPr anchor="ctr">
                    <a:solidFill>
                      <a:srgbClr val="FFCFC1"/>
                    </a:solidFill>
                  </a:tcPr>
                </a:tc>
                <a:extLst>
                  <a:ext uri="{0D108BD9-81ED-4DB2-BD59-A6C34878D82A}">
                    <a16:rowId xmlns:a16="http://schemas.microsoft.com/office/drawing/2014/main" val="70336835"/>
                  </a:ext>
                </a:extLst>
              </a:tr>
              <a:tr h="1527829">
                <a:tc>
                  <a:txBody>
                    <a:bodyPr/>
                    <a:lstStyle/>
                    <a:p>
                      <a:endParaRPr kumimoji="1" lang="ja-JP" altLang="en-US"/>
                    </a:p>
                  </a:txBody>
                  <a:tcPr/>
                </a:tc>
                <a:extLst>
                  <a:ext uri="{0D108BD9-81ED-4DB2-BD59-A6C34878D82A}">
                    <a16:rowId xmlns:a16="http://schemas.microsoft.com/office/drawing/2014/main" val="4263611866"/>
                  </a:ext>
                </a:extLst>
              </a:tr>
            </a:tbl>
          </a:graphicData>
        </a:graphic>
      </p:graphicFrame>
      <p:cxnSp>
        <p:nvCxnSpPr>
          <p:cNvPr id="86" name="直線矢印コネクタ 85">
            <a:extLst>
              <a:ext uri="{FF2B5EF4-FFF2-40B4-BE49-F238E27FC236}">
                <a16:creationId xmlns:a16="http://schemas.microsoft.com/office/drawing/2014/main" id="{C299BF0E-85E3-4C4E-9A8B-A562C286D00C}"/>
              </a:ext>
            </a:extLst>
          </p:cNvPr>
          <p:cNvCxnSpPr/>
          <p:nvPr userDrawn="1"/>
        </p:nvCxnSpPr>
        <p:spPr>
          <a:xfrm>
            <a:off x="4018842" y="2528711"/>
            <a:ext cx="896759" cy="0"/>
          </a:xfrm>
          <a:prstGeom prst="straightConnector1">
            <a:avLst/>
          </a:prstGeom>
          <a:ln w="317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8" name="直線矢印コネクタ 87">
            <a:extLst>
              <a:ext uri="{FF2B5EF4-FFF2-40B4-BE49-F238E27FC236}">
                <a16:creationId xmlns:a16="http://schemas.microsoft.com/office/drawing/2014/main" id="{84E200D6-DE2B-EC4A-AEF4-7A7FC0AF61D7}"/>
              </a:ext>
            </a:extLst>
          </p:cNvPr>
          <p:cNvCxnSpPr>
            <a:cxnSpLocks/>
            <a:endCxn id="84" idx="0"/>
          </p:cNvCxnSpPr>
          <p:nvPr userDrawn="1"/>
        </p:nvCxnSpPr>
        <p:spPr>
          <a:xfrm>
            <a:off x="4467221" y="2540001"/>
            <a:ext cx="0" cy="1434277"/>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1551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F19F3BF-5B86-334D-9D80-9E13DAB538EC}"/>
              </a:ext>
            </a:extLst>
          </p:cNvPr>
          <p:cNvSpPr>
            <a:spLocks noGrp="1"/>
          </p:cNvSpPr>
          <p:nvPr>
            <p:ph type="sldNum" sz="quarter" idx="12"/>
          </p:nvPr>
        </p:nvSpPr>
        <p:spPr>
          <a:xfrm>
            <a:off x="6457950" y="6356351"/>
            <a:ext cx="2057400" cy="365125"/>
          </a:xfrm>
        </p:spPr>
        <p:txBody>
          <a:bodyPr/>
          <a:lstStyle/>
          <a:p>
            <a:fld id="{3BEDCE71-22AD-1E40-BF3E-161A3210E068}" type="slidenum">
              <a:rPr kumimoji="1" lang="ja-JP" altLang="en-US" smtClean="0"/>
              <a:t>‹#›</a:t>
            </a:fld>
            <a:endParaRPr kumimoji="1" lang="ja-JP" altLang="en-US"/>
          </a:p>
        </p:txBody>
      </p:sp>
      <p:sp>
        <p:nvSpPr>
          <p:cNvPr id="7" name="正方形/長方形 6">
            <a:extLst>
              <a:ext uri="{FF2B5EF4-FFF2-40B4-BE49-F238E27FC236}">
                <a16:creationId xmlns:a16="http://schemas.microsoft.com/office/drawing/2014/main" id="{73CFFBAB-1E94-9245-AA66-A79932EB4B21}"/>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92C44937-3C72-D446-B405-FEF0D5E567F6}"/>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A783EA4-7E67-DA48-946E-8BBCEDCC7EF0}"/>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タイトル 1">
            <a:extLst>
              <a:ext uri="{FF2B5EF4-FFF2-40B4-BE49-F238E27FC236}">
                <a16:creationId xmlns:a16="http://schemas.microsoft.com/office/drawing/2014/main" id="{4F9F636D-8569-F94C-8222-2B15A99140A2}"/>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1" name="正方形/長方形 10">
            <a:extLst>
              <a:ext uri="{FF2B5EF4-FFF2-40B4-BE49-F238E27FC236}">
                <a16:creationId xmlns:a16="http://schemas.microsoft.com/office/drawing/2014/main" id="{F39E4A16-8102-CF44-9A0D-3120C2D3966C}"/>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24A89A63-817D-8349-9ADD-269D3635DA35}"/>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51FFBCC-6FFD-9D4A-9BA2-1FA3B1125D6E}"/>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コネクタ 13">
            <a:extLst>
              <a:ext uri="{FF2B5EF4-FFF2-40B4-BE49-F238E27FC236}">
                <a16:creationId xmlns:a16="http://schemas.microsoft.com/office/drawing/2014/main" id="{33CA9E11-609C-284C-BF46-B071268BF786}"/>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8C90BA7D-ADEB-6041-AC7B-BCEE8CB2195D}"/>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D25839B7-91CF-2F4F-B067-BBA14E551652}"/>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74F89E3E-03EB-E24F-9BB4-E86699F7330C}"/>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1ABA4074-4495-014B-97D9-E525A9908C56}"/>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1E14C45A-D820-1B4F-87D3-3EE6D20C9512}"/>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675B52EB-D242-3F45-A902-C14F0425DBD1}"/>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1C6DA4FA-78BB-1C4A-8D90-EEF71B48EDC8}"/>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5B12B6C7-2CB7-3F44-923C-3FF395CE92E0}"/>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20720D0A-6F21-B24B-B1F0-49BBA3F6B174}"/>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9715F331-8FD2-644B-B97F-0DCCD9BF8CA1}"/>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88791C81-5D40-C547-902E-E491F6DA8131}"/>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25C9E3FC-3F1D-B440-803B-08EB3C476E95}"/>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14148A5C-0BFC-EB4A-9EA4-C8F39B113FC1}"/>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D19D2112-81C3-3342-994B-A18DA2F89AA4}"/>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D1523CFD-AD56-AC42-9A94-E5523FA436EE}"/>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6FAEB268-1E1C-1746-B5C6-06D0E0FCB274}"/>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68EA971D-51A9-1343-A73D-8870CA282E07}"/>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4DEB5FE-F682-1546-B2A6-FB78058324C0}"/>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C7E5B646-ECA9-014D-99CE-FEF81A6871A5}"/>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F959C08C-B806-BB40-8D4B-27A5B5E1CD52}"/>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DD80305E-FB4C-6544-8647-2FC914758F01}"/>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5268EC4-65B8-174E-B6E4-F023ABB99302}"/>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CE925002-8DCE-1F43-B694-3CF0C7897EA8}"/>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B2903FDF-84ED-B442-80B7-0FB8C7FE9627}"/>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5983AD53-B7CE-A042-8E7B-52F0F87B8299}"/>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02CF8069-7F09-1B45-B79F-2DD9FC4827B8}"/>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 name="正方形/長方形 41">
            <a:extLst>
              <a:ext uri="{FF2B5EF4-FFF2-40B4-BE49-F238E27FC236}">
                <a16:creationId xmlns:a16="http://schemas.microsoft.com/office/drawing/2014/main" id="{95C4CEE3-7497-154E-B6D5-64B35F014D2A}"/>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B7DFBA22-67B9-6247-9247-25573FD1FE68}"/>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ECE4277D-A569-9642-9645-B57A10205336}"/>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DA0F469B-6265-AE45-8213-AAC94E0FD782}"/>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6C30DD04-DE6E-2446-951C-CE84E5ABD426}"/>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39D58E74-27B3-6D49-9424-2CBEE2172D59}"/>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8" name="直線コネクタ 47">
            <a:extLst>
              <a:ext uri="{FF2B5EF4-FFF2-40B4-BE49-F238E27FC236}">
                <a16:creationId xmlns:a16="http://schemas.microsoft.com/office/drawing/2014/main" id="{8C04B695-252B-7D40-B9E5-BA6A7C2A91D0}"/>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73F11DF7-B696-F043-BB66-B4FA5DAC081D}"/>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A5F85663-A7CD-7645-9966-503BC0935004}"/>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53B4F91A-C2B5-7340-8A16-7F0B6664271A}"/>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94A93007-EB63-6742-9BD2-1463EE4DF23E}"/>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00E58214-2378-A045-AD01-98AF8829BD87}"/>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DB7E3CA8-D46B-2E46-84B0-925942D0E594}"/>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5352D775-BCDF-EA4F-AA1F-51FF811EE286}"/>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D1D03813-B389-C540-BEB2-F576B19F1BF5}"/>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27764B0E-186A-6947-9DA0-73B757990457}"/>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C96C883A-0FCD-4B4D-B9E2-DA9036C22E07}"/>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D436D4B9-4AB4-6847-93D3-4B5430D4F6C6}"/>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032C3B12-D6B6-4B43-AE3C-847A5C47307B}"/>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E5BDAACA-E144-D248-9B8C-8D8A25127F30}"/>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24A56B7A-256D-F747-BD7B-697532A6E42F}"/>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A4286340-9A9F-3741-BD43-4D7488F9403D}"/>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829087E1-3D16-8941-A18D-4EA123F34AB4}"/>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A38A143E-F4B1-244B-91F4-29FA62D93A5E}"/>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F6235C9A-B014-EB49-9BE7-0E5661E8B6B9}"/>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1D799F71-4253-6242-8368-B54E6112F211}"/>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2AC0FCBF-2B1F-0149-988A-DC6CB25296A4}"/>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3D25D696-52E4-6F4F-B656-C52C7252AD24}"/>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6BEC606F-D160-744C-8753-21E84D06366F}"/>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B53DF88F-BE18-7B46-ADB4-03C3A48CC643}"/>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CE96193-C9DA-1846-B1A2-FF1B7BD93E28}"/>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13EB8B30-B6C3-C54C-8C4F-9708A7B55784}"/>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5274F9C0-118B-4641-8240-4A48CA26A878}"/>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0215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白紙">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F745E017-66B6-924A-9C8B-F8E7B2BE01ED}"/>
              </a:ext>
            </a:extLst>
          </p:cNvPr>
          <p:cNvSpPr>
            <a:spLocks noGrp="1"/>
          </p:cNvSpPr>
          <p:nvPr>
            <p:ph type="sldNum" sz="quarter" idx="12"/>
          </p:nvPr>
        </p:nvSpPr>
        <p:spPr>
          <a:xfrm>
            <a:off x="6457950" y="6356351"/>
            <a:ext cx="2057400" cy="365125"/>
          </a:xfrm>
        </p:spPr>
        <p:txBody>
          <a:bodyPr/>
          <a:lstStyle/>
          <a:p>
            <a:fld id="{3BEDCE71-22AD-1E40-BF3E-161A3210E068}" type="slidenum">
              <a:rPr kumimoji="1" lang="ja-JP" altLang="en-US" smtClean="0"/>
              <a:t>‹#›</a:t>
            </a:fld>
            <a:endParaRPr kumimoji="1" lang="ja-JP" altLang="en-US"/>
          </a:p>
        </p:txBody>
      </p:sp>
      <p:sp>
        <p:nvSpPr>
          <p:cNvPr id="6" name="正方形/長方形 5">
            <a:extLst>
              <a:ext uri="{FF2B5EF4-FFF2-40B4-BE49-F238E27FC236}">
                <a16:creationId xmlns:a16="http://schemas.microsoft.com/office/drawing/2014/main" id="{5A944E80-CEAD-5146-8913-5A933D48E2DF}"/>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D8DC9D01-FAE4-2B42-9D3C-DF81B4B5ACC8}"/>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EAF4B58F-9D65-B444-BEEB-BDF335217B00}"/>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526B18B4-CD63-F34A-851A-1206DB614425}"/>
              </a:ext>
            </a:extLst>
          </p:cNvPr>
          <p:cNvSpPr>
            <a:spLocks noGrp="1"/>
          </p:cNvSpPr>
          <p:nvPr>
            <p:ph type="title" hasCustomPrompt="1"/>
          </p:nvPr>
        </p:nvSpPr>
        <p:spPr>
          <a:xfrm>
            <a:off x="352425" y="522288"/>
            <a:ext cx="8229600" cy="639762"/>
          </a:xfrm>
        </p:spPr>
        <p:txBody>
          <a:bodyPr anchor="t"/>
          <a:lstStyle/>
          <a:p>
            <a:pPr algn="l" eaLnBrk="1" hangingPunct="1"/>
            <a:r>
              <a:rPr lang="ja-JP" altLang="en-US" sz="3200"/>
              <a:t>タイトル。</a:t>
            </a:r>
          </a:p>
        </p:txBody>
      </p:sp>
      <p:sp>
        <p:nvSpPr>
          <p:cNvPr id="10" name="正方形/長方形 9">
            <a:extLst>
              <a:ext uri="{FF2B5EF4-FFF2-40B4-BE49-F238E27FC236}">
                <a16:creationId xmlns:a16="http://schemas.microsoft.com/office/drawing/2014/main" id="{B0E304D3-4FB5-F14F-ACE6-B24418CE0D72}"/>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144BDA0A-79C7-ED48-B913-F2C9CD96029A}"/>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1F086B83-B777-6F48-A252-1F39286A483C}"/>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3" name="直線コネクタ 12">
            <a:extLst>
              <a:ext uri="{FF2B5EF4-FFF2-40B4-BE49-F238E27FC236}">
                <a16:creationId xmlns:a16="http://schemas.microsoft.com/office/drawing/2014/main" id="{003F1A88-60C8-CE41-8063-4F3B8E900FC8}"/>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5270EE9-F0AB-B745-91BC-5B6C936CB8C3}"/>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5389433-EF3C-F44F-ACB0-EF47DCE5B30E}"/>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A8FBA0DD-743C-754D-8DC2-A6ECB32AC39C}"/>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C36CA60D-2395-3B48-A0CC-9DABDFA62109}"/>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3CD0251F-C59E-AE4D-8171-9BBD65B04095}"/>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AD7A6871-4690-A040-A47C-F5F37E1899A2}"/>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3CE049CD-A762-F948-BDD2-0F87CECBA100}"/>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8DBDDA75-16AB-3643-990A-96E9A2DF7364}"/>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323C282-3465-544E-9EE0-99EF3EB4BACC}"/>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CB75C979-CAE2-9C4B-AD95-66B75D1FA3A8}"/>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5E88CD43-5FAE-354F-AD7F-D9EAB4563EF0}"/>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D2230AD7-0759-8D42-A924-C6154D1B885D}"/>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0891C211-F74B-C243-AA7D-7C5F706274DD}"/>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EDC47C38-C4A5-A045-AAA6-F86AFD5BD887}"/>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D3852A8D-E747-A44B-A0B4-49328CE56D88}"/>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9E6B2885-38A7-1249-A5E6-45E53E9E0F13}"/>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EF644DFC-E641-EB45-858F-F0E91E7E5D65}"/>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E5ABAEEE-CB8D-AD4E-839B-14ACCBFD6DB4}"/>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A14E61C0-2638-A641-9D32-ED8A7CFB0F85}"/>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0E313507-EE97-BF43-B31A-D8224E103106}"/>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E3709723-2B42-D540-A2F9-D92F941C7E1E}"/>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C4BB4B41-7AD1-5F42-9EAC-FDA29D056208}"/>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918B3D5-CC34-E647-9D4E-2DED6F8756D3}"/>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CD39CDF1-D4EF-484B-B0FA-9F3EB344B65E}"/>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ECA14712-96F4-8148-989F-97E432CBF841}"/>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BEC0C36A-F6DA-4C47-8F69-5256B5888672}"/>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BE3A8882-1100-004E-B82D-35E14D1D441A}"/>
              </a:ext>
            </a:extLst>
          </p:cNvPr>
          <p:cNvSpPr txBox="1"/>
          <p:nvPr userDrawn="1"/>
        </p:nvSpPr>
        <p:spPr>
          <a:xfrm>
            <a:off x="352425" y="1443619"/>
            <a:ext cx="1411111" cy="369332"/>
          </a:xfrm>
          <a:prstGeom prst="rect">
            <a:avLst/>
          </a:prstGeom>
          <a:noFill/>
        </p:spPr>
        <p:txBody>
          <a:bodyPr wrap="square" rtlCol="0" anchor="ctr" anchorCtr="0">
            <a:spAutoFit/>
          </a:bodyPr>
          <a:lstStyle/>
          <a:p>
            <a:pPr>
              <a:lnSpc>
                <a:spcPct val="100000"/>
              </a:lnSpc>
            </a:pPr>
            <a:r>
              <a:rPr kumimoji="1" lang="ja-JP" altLang="en-US"/>
              <a:t>本文</a:t>
            </a:r>
          </a:p>
        </p:txBody>
      </p:sp>
      <p:sp>
        <p:nvSpPr>
          <p:cNvPr id="41" name="正方形/長方形 40">
            <a:extLst>
              <a:ext uri="{FF2B5EF4-FFF2-40B4-BE49-F238E27FC236}">
                <a16:creationId xmlns:a16="http://schemas.microsoft.com/office/drawing/2014/main" id="{31879AD0-F5EF-6D44-8E46-CA11A3D4E7DC}"/>
              </a:ext>
            </a:extLst>
          </p:cNvPr>
          <p:cNvSpPr/>
          <p:nvPr userDrawn="1"/>
        </p:nvSpPr>
        <p:spPr>
          <a:xfrm rot="5400000">
            <a:off x="488868"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正方形/長方形 41">
            <a:extLst>
              <a:ext uri="{FF2B5EF4-FFF2-40B4-BE49-F238E27FC236}">
                <a16:creationId xmlns:a16="http://schemas.microsoft.com/office/drawing/2014/main" id="{1B7BCDB4-8C94-EB47-B9FC-E3936EF37E66}"/>
              </a:ext>
            </a:extLst>
          </p:cNvPr>
          <p:cNvSpPr/>
          <p:nvPr userDrawn="1"/>
        </p:nvSpPr>
        <p:spPr>
          <a:xfrm rot="5400000">
            <a:off x="1030514" y="-10800"/>
            <a:ext cx="234000" cy="2556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8FF78345-2A46-8D41-9A09-C9FAFC677BF7}"/>
              </a:ext>
            </a:extLst>
          </p:cNvPr>
          <p:cNvSpPr/>
          <p:nvPr userDrawn="1"/>
        </p:nvSpPr>
        <p:spPr>
          <a:xfrm rot="5400000">
            <a:off x="1572160" y="-10800"/>
            <a:ext cx="234000" cy="2556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C64B2A0D-4DC9-BF43-AD2C-FB3246006B40}"/>
              </a:ext>
            </a:extLst>
          </p:cNvPr>
          <p:cNvSpPr/>
          <p:nvPr userDrawn="1"/>
        </p:nvSpPr>
        <p:spPr>
          <a:xfrm rot="5400000">
            <a:off x="8237279" y="6606847"/>
            <a:ext cx="196307"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871BAA80-B71B-364A-9A0A-F8377DA78DA3}"/>
              </a:ext>
            </a:extLst>
          </p:cNvPr>
          <p:cNvSpPr/>
          <p:nvPr userDrawn="1"/>
        </p:nvSpPr>
        <p:spPr>
          <a:xfrm rot="5400000">
            <a:off x="7077141" y="6058714"/>
            <a:ext cx="1292577" cy="3060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2B9F1EC6-7D5E-5B48-83D5-2AD062094A34}"/>
              </a:ext>
            </a:extLst>
          </p:cNvPr>
          <p:cNvSpPr/>
          <p:nvPr userDrawn="1"/>
        </p:nvSpPr>
        <p:spPr>
          <a:xfrm rot="5400000">
            <a:off x="6791545" y="6385121"/>
            <a:ext cx="639760" cy="3060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7" name="直線コネクタ 46">
            <a:extLst>
              <a:ext uri="{FF2B5EF4-FFF2-40B4-BE49-F238E27FC236}">
                <a16:creationId xmlns:a16="http://schemas.microsoft.com/office/drawing/2014/main" id="{703129DA-F0FE-634D-8100-B78A420E7A0F}"/>
              </a:ext>
            </a:extLst>
          </p:cNvPr>
          <p:cNvCxnSpPr>
            <a:cxnSpLocks/>
          </p:cNvCxnSpPr>
          <p:nvPr userDrawn="1"/>
        </p:nvCxnSpPr>
        <p:spPr>
          <a:xfrm>
            <a:off x="8839200" y="0"/>
            <a:ext cx="0" cy="685800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3B7F97F5-1B49-9A4C-8061-E6E118D8A508}"/>
              </a:ext>
            </a:extLst>
          </p:cNvPr>
          <p:cNvCxnSpPr>
            <a:cxnSpLocks/>
          </p:cNvCxnSpPr>
          <p:nvPr userDrawn="1"/>
        </p:nvCxnSpPr>
        <p:spPr>
          <a:xfrm>
            <a:off x="8839200" y="11700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1C47779A-07EB-6149-A42F-39B5BC2A4A19}"/>
              </a:ext>
            </a:extLst>
          </p:cNvPr>
          <p:cNvCxnSpPr>
            <a:cxnSpLocks/>
          </p:cNvCxnSpPr>
          <p:nvPr userDrawn="1"/>
        </p:nvCxnSpPr>
        <p:spPr>
          <a:xfrm>
            <a:off x="8839200" y="39357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050C4CF5-5207-FE4E-A2BF-93898F7AC5F5}"/>
              </a:ext>
            </a:extLst>
          </p:cNvPr>
          <p:cNvCxnSpPr>
            <a:cxnSpLocks/>
          </p:cNvCxnSpPr>
          <p:nvPr userDrawn="1"/>
        </p:nvCxnSpPr>
        <p:spPr>
          <a:xfrm>
            <a:off x="8839200" y="67579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067BA5E4-6EE5-AE44-B8D5-B33EFF669C91}"/>
              </a:ext>
            </a:extLst>
          </p:cNvPr>
          <p:cNvCxnSpPr>
            <a:cxnSpLocks/>
          </p:cNvCxnSpPr>
          <p:nvPr userDrawn="1"/>
        </p:nvCxnSpPr>
        <p:spPr>
          <a:xfrm>
            <a:off x="8844843" y="96366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89915F3C-03D4-F540-BE99-BF8E6CE2CCE4}"/>
              </a:ext>
            </a:extLst>
          </p:cNvPr>
          <p:cNvCxnSpPr>
            <a:cxnSpLocks/>
          </p:cNvCxnSpPr>
          <p:nvPr userDrawn="1"/>
        </p:nvCxnSpPr>
        <p:spPr>
          <a:xfrm>
            <a:off x="8839200" y="124107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441252D-AA59-2E4A-95A8-6A71BD7A6E5E}"/>
              </a:ext>
            </a:extLst>
          </p:cNvPr>
          <p:cNvCxnSpPr>
            <a:cxnSpLocks/>
          </p:cNvCxnSpPr>
          <p:nvPr userDrawn="1"/>
        </p:nvCxnSpPr>
        <p:spPr>
          <a:xfrm>
            <a:off x="8839200" y="152329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3818168E-6A13-624B-948C-3A9F4FA251D0}"/>
              </a:ext>
            </a:extLst>
          </p:cNvPr>
          <p:cNvCxnSpPr>
            <a:cxnSpLocks/>
          </p:cNvCxnSpPr>
          <p:nvPr userDrawn="1"/>
        </p:nvCxnSpPr>
        <p:spPr>
          <a:xfrm>
            <a:off x="8839200" y="181046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92C200B5-680B-FC4B-B589-84BB87BDD318}"/>
              </a:ext>
            </a:extLst>
          </p:cNvPr>
          <p:cNvCxnSpPr>
            <a:cxnSpLocks/>
          </p:cNvCxnSpPr>
          <p:nvPr userDrawn="1"/>
        </p:nvCxnSpPr>
        <p:spPr>
          <a:xfrm>
            <a:off x="8839200" y="20912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5C0229E2-2458-1147-87D0-082137791628}"/>
              </a:ext>
            </a:extLst>
          </p:cNvPr>
          <p:cNvCxnSpPr>
            <a:cxnSpLocks/>
          </p:cNvCxnSpPr>
          <p:nvPr userDrawn="1"/>
        </p:nvCxnSpPr>
        <p:spPr>
          <a:xfrm>
            <a:off x="8839200" y="237351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BA693BDB-E970-7B47-BC0E-C1FD0FC52859}"/>
              </a:ext>
            </a:extLst>
          </p:cNvPr>
          <p:cNvCxnSpPr>
            <a:cxnSpLocks/>
          </p:cNvCxnSpPr>
          <p:nvPr userDrawn="1"/>
        </p:nvCxnSpPr>
        <p:spPr>
          <a:xfrm>
            <a:off x="8844843" y="236913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8" name="直線コネクタ 57">
            <a:extLst>
              <a:ext uri="{FF2B5EF4-FFF2-40B4-BE49-F238E27FC236}">
                <a16:creationId xmlns:a16="http://schemas.microsoft.com/office/drawing/2014/main" id="{A393985E-8984-AD41-8E50-858FF29411E5}"/>
              </a:ext>
            </a:extLst>
          </p:cNvPr>
          <p:cNvCxnSpPr>
            <a:cxnSpLocks/>
          </p:cNvCxnSpPr>
          <p:nvPr userDrawn="1"/>
        </p:nvCxnSpPr>
        <p:spPr>
          <a:xfrm>
            <a:off x="8844843" y="26457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80135540-001A-7245-9891-E4F7B9D33936}"/>
              </a:ext>
            </a:extLst>
          </p:cNvPr>
          <p:cNvCxnSpPr>
            <a:cxnSpLocks/>
          </p:cNvCxnSpPr>
          <p:nvPr userDrawn="1"/>
        </p:nvCxnSpPr>
        <p:spPr>
          <a:xfrm>
            <a:off x="8844843" y="292793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B1276335-F3A3-D041-AC95-5BFCE19D4A94}"/>
              </a:ext>
            </a:extLst>
          </p:cNvPr>
          <p:cNvCxnSpPr>
            <a:cxnSpLocks/>
          </p:cNvCxnSpPr>
          <p:nvPr userDrawn="1"/>
        </p:nvCxnSpPr>
        <p:spPr>
          <a:xfrm>
            <a:off x="8850486" y="321580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a:extLst>
              <a:ext uri="{FF2B5EF4-FFF2-40B4-BE49-F238E27FC236}">
                <a16:creationId xmlns:a16="http://schemas.microsoft.com/office/drawing/2014/main" id="{76D210C7-1877-4747-972F-6DD7F07B9968}"/>
              </a:ext>
            </a:extLst>
          </p:cNvPr>
          <p:cNvCxnSpPr>
            <a:cxnSpLocks/>
          </p:cNvCxnSpPr>
          <p:nvPr userDrawn="1"/>
        </p:nvCxnSpPr>
        <p:spPr>
          <a:xfrm>
            <a:off x="8844843" y="3493209"/>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15FEDF79-B591-5940-81CB-9514AC56ED49}"/>
              </a:ext>
            </a:extLst>
          </p:cNvPr>
          <p:cNvCxnSpPr>
            <a:cxnSpLocks/>
          </p:cNvCxnSpPr>
          <p:nvPr userDrawn="1"/>
        </p:nvCxnSpPr>
        <p:spPr>
          <a:xfrm>
            <a:off x="8844843" y="3775435"/>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B4B2E3E5-1DAD-174A-96A1-AEBA91AFE8E2}"/>
              </a:ext>
            </a:extLst>
          </p:cNvPr>
          <p:cNvCxnSpPr>
            <a:cxnSpLocks/>
          </p:cNvCxnSpPr>
          <p:nvPr userDrawn="1"/>
        </p:nvCxnSpPr>
        <p:spPr>
          <a:xfrm>
            <a:off x="8844843" y="406260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BB2CF2CC-C2CD-C24E-B3F0-77FBDDF860E7}"/>
              </a:ext>
            </a:extLst>
          </p:cNvPr>
          <p:cNvCxnSpPr>
            <a:cxnSpLocks/>
          </p:cNvCxnSpPr>
          <p:nvPr userDrawn="1"/>
        </p:nvCxnSpPr>
        <p:spPr>
          <a:xfrm>
            <a:off x="8844843" y="4343428"/>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C05E53B3-366D-4845-B4D8-BDF553C7D85C}"/>
              </a:ext>
            </a:extLst>
          </p:cNvPr>
          <p:cNvCxnSpPr>
            <a:cxnSpLocks/>
          </p:cNvCxnSpPr>
          <p:nvPr userDrawn="1"/>
        </p:nvCxnSpPr>
        <p:spPr>
          <a:xfrm>
            <a:off x="8844843" y="462565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F122AC11-EA35-7F4A-81D1-86A0B345BDBE}"/>
              </a:ext>
            </a:extLst>
          </p:cNvPr>
          <p:cNvCxnSpPr>
            <a:cxnSpLocks/>
          </p:cNvCxnSpPr>
          <p:nvPr userDrawn="1"/>
        </p:nvCxnSpPr>
        <p:spPr>
          <a:xfrm>
            <a:off x="8844843" y="4626914"/>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F71A4D40-4EEB-8142-A6B9-2A4EBE33AD5B}"/>
              </a:ext>
            </a:extLst>
          </p:cNvPr>
          <p:cNvCxnSpPr>
            <a:cxnSpLocks/>
          </p:cNvCxnSpPr>
          <p:nvPr userDrawn="1"/>
        </p:nvCxnSpPr>
        <p:spPr>
          <a:xfrm>
            <a:off x="8844843" y="490349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476BC8F6-AE67-954B-BEB5-C26582F7F62D}"/>
              </a:ext>
            </a:extLst>
          </p:cNvPr>
          <p:cNvCxnSpPr>
            <a:cxnSpLocks/>
          </p:cNvCxnSpPr>
          <p:nvPr userDrawn="1"/>
        </p:nvCxnSpPr>
        <p:spPr>
          <a:xfrm>
            <a:off x="8844843" y="5185712"/>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7AE0C5E0-348B-9B49-A18E-1F5792A34D9C}"/>
              </a:ext>
            </a:extLst>
          </p:cNvPr>
          <p:cNvCxnSpPr>
            <a:cxnSpLocks/>
          </p:cNvCxnSpPr>
          <p:nvPr userDrawn="1"/>
        </p:nvCxnSpPr>
        <p:spPr>
          <a:xfrm>
            <a:off x="8850486" y="5473580"/>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5FA018BF-F99A-D146-BADC-63108830255C}"/>
              </a:ext>
            </a:extLst>
          </p:cNvPr>
          <p:cNvCxnSpPr>
            <a:cxnSpLocks/>
          </p:cNvCxnSpPr>
          <p:nvPr userDrawn="1"/>
        </p:nvCxnSpPr>
        <p:spPr>
          <a:xfrm>
            <a:off x="8844843" y="5750987"/>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A86ABAC9-ED18-B546-BCD0-9F30D53F3C12}"/>
              </a:ext>
            </a:extLst>
          </p:cNvPr>
          <p:cNvCxnSpPr>
            <a:cxnSpLocks/>
          </p:cNvCxnSpPr>
          <p:nvPr userDrawn="1"/>
        </p:nvCxnSpPr>
        <p:spPr>
          <a:xfrm>
            <a:off x="8844843" y="6033213"/>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41CF75ED-F5B3-9C4B-86A9-B43A33FD91C1}"/>
              </a:ext>
            </a:extLst>
          </p:cNvPr>
          <p:cNvCxnSpPr>
            <a:cxnSpLocks/>
          </p:cNvCxnSpPr>
          <p:nvPr userDrawn="1"/>
        </p:nvCxnSpPr>
        <p:spPr>
          <a:xfrm>
            <a:off x="8844843" y="6320381"/>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A4730604-7789-B248-BD98-F7957FC0144A}"/>
              </a:ext>
            </a:extLst>
          </p:cNvPr>
          <p:cNvCxnSpPr>
            <a:cxnSpLocks/>
          </p:cNvCxnSpPr>
          <p:nvPr userDrawn="1"/>
        </p:nvCxnSpPr>
        <p:spPr>
          <a:xfrm>
            <a:off x="8844843" y="6601206"/>
            <a:ext cx="3048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622C18DC-F2B5-A249-AD0A-39597CC15B43}"/>
              </a:ext>
            </a:extLst>
          </p:cNvPr>
          <p:cNvSpPr txBox="1"/>
          <p:nvPr userDrawn="1"/>
        </p:nvSpPr>
        <p:spPr>
          <a:xfrm>
            <a:off x="352425" y="1443619"/>
            <a:ext cx="1411111" cy="369332"/>
          </a:xfrm>
          <a:prstGeom prst="rect">
            <a:avLst/>
          </a:prstGeom>
          <a:noFill/>
        </p:spPr>
        <p:txBody>
          <a:bodyPr wrap="square" lIns="90000" rtlCol="0" anchor="t" anchorCtr="0">
            <a:spAutoFit/>
          </a:bodyPr>
          <a:lstStyle/>
          <a:p>
            <a:pPr>
              <a:lnSpc>
                <a:spcPct val="100000"/>
              </a:lnSpc>
            </a:pPr>
            <a:r>
              <a:rPr kumimoji="1" lang="ja-JP" altLang="en-US"/>
              <a:t>本文</a:t>
            </a:r>
          </a:p>
        </p:txBody>
      </p:sp>
    </p:spTree>
    <p:extLst>
      <p:ext uri="{BB962C8B-B14F-4D97-AF65-F5344CB8AC3E}">
        <p14:creationId xmlns:p14="http://schemas.microsoft.com/office/powerpoint/2010/main" val="1876815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4B97CC9-ABAD-E240-B13B-AE60FE1D85EC}" type="datetimeFigureOut">
              <a:rPr kumimoji="1" lang="ja-JP" altLang="en-US" smtClean="0"/>
              <a:t>2019/12/16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EDCE71-22AD-1E40-BF3E-161A3210E068}" type="slidenum">
              <a:rPr kumimoji="1" lang="ja-JP" altLang="en-US" smtClean="0"/>
              <a:t>‹#›</a:t>
            </a:fld>
            <a:endParaRPr kumimoji="1" lang="ja-JP" altLang="en-US"/>
          </a:p>
        </p:txBody>
      </p:sp>
    </p:spTree>
    <p:extLst>
      <p:ext uri="{BB962C8B-B14F-4D97-AF65-F5344CB8AC3E}">
        <p14:creationId xmlns:p14="http://schemas.microsoft.com/office/powerpoint/2010/main" val="3029539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B97CC9-ABAD-E240-B13B-AE60FE1D85EC}" type="datetimeFigureOut">
              <a:rPr kumimoji="1" lang="ja-JP" altLang="en-US" smtClean="0"/>
              <a:t>2019/12/16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EDCE71-22AD-1E40-BF3E-161A3210E068}" type="slidenum">
              <a:rPr kumimoji="1" lang="ja-JP" altLang="en-US" smtClean="0"/>
              <a:t>‹#›</a:t>
            </a:fld>
            <a:endParaRPr kumimoji="1" lang="ja-JP" altLang="en-US"/>
          </a:p>
        </p:txBody>
      </p:sp>
    </p:spTree>
    <p:extLst>
      <p:ext uri="{BB962C8B-B14F-4D97-AF65-F5344CB8AC3E}">
        <p14:creationId xmlns:p14="http://schemas.microsoft.com/office/powerpoint/2010/main" val="359533799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8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61" r:id="rId13"/>
    <p:sldLayoutId id="2147483662" r:id="rId14"/>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image" Target="../media/image10.tiff"/><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57D707-6DFC-6949-BB3F-71ABA535F9DB}"/>
              </a:ext>
            </a:extLst>
          </p:cNvPr>
          <p:cNvSpPr>
            <a:spLocks noGrp="1"/>
          </p:cNvSpPr>
          <p:nvPr>
            <p:ph type="ctrTitle"/>
          </p:nvPr>
        </p:nvSpPr>
        <p:spPr>
          <a:xfrm>
            <a:off x="538704" y="1474395"/>
            <a:ext cx="7772400" cy="920750"/>
          </a:xfrm>
        </p:spPr>
        <p:txBody>
          <a:bodyPr>
            <a:noAutofit/>
          </a:bodyPr>
          <a:lstStyle/>
          <a:p>
            <a:r>
              <a:rPr lang="en-US" altLang="ja-JP" sz="3200" dirty="0"/>
              <a:t>A Survey on Recent Advances in Vehicular Network Security, Trust, and Privacy</a:t>
            </a:r>
            <a:br>
              <a:rPr lang="en-US" altLang="ja-JP" sz="3200" dirty="0">
                <a:solidFill>
                  <a:srgbClr val="FF0000"/>
                </a:solidFill>
              </a:rPr>
            </a:br>
            <a:endParaRPr kumimoji="1" lang="ja-JP" altLang="en-US" sz="3200"/>
          </a:p>
        </p:txBody>
      </p:sp>
      <p:sp>
        <p:nvSpPr>
          <p:cNvPr id="3" name="テキスト ボックス 2">
            <a:extLst>
              <a:ext uri="{FF2B5EF4-FFF2-40B4-BE49-F238E27FC236}">
                <a16:creationId xmlns:a16="http://schemas.microsoft.com/office/drawing/2014/main" id="{92BB1F6E-F100-164E-BFAF-EC8AAB1ACE2B}"/>
              </a:ext>
            </a:extLst>
          </p:cNvPr>
          <p:cNvSpPr txBox="1"/>
          <p:nvPr/>
        </p:nvSpPr>
        <p:spPr>
          <a:xfrm>
            <a:off x="6131859" y="5383605"/>
            <a:ext cx="3012141" cy="1200329"/>
          </a:xfrm>
          <a:prstGeom prst="rect">
            <a:avLst/>
          </a:prstGeom>
          <a:noFill/>
        </p:spPr>
        <p:txBody>
          <a:bodyPr wrap="square" lIns="90000" rtlCol="0" anchor="t" anchorCtr="0">
            <a:spAutoFit/>
          </a:bodyPr>
          <a:lstStyle/>
          <a:p>
            <a:pPr algn="l">
              <a:lnSpc>
                <a:spcPct val="100000"/>
              </a:lnSpc>
            </a:pPr>
            <a:r>
              <a:rPr kumimoji="1" lang="ja-JP" altLang="en-US" dirty="0"/>
              <a:t>市川</a:t>
            </a:r>
            <a:r>
              <a:rPr kumimoji="1" lang="en-US" altLang="ja-JP" dirty="0"/>
              <a:t> </a:t>
            </a:r>
            <a:r>
              <a:rPr kumimoji="1" lang="ja-JP" altLang="en-US" dirty="0"/>
              <a:t>大暉</a:t>
            </a:r>
            <a:r>
              <a:rPr kumimoji="1" lang="en-US" altLang="ja-JP" dirty="0"/>
              <a:t> (6611190005-2)</a:t>
            </a:r>
          </a:p>
          <a:p>
            <a:r>
              <a:rPr kumimoji="1" lang="ja-JP" altLang="en-US" dirty="0"/>
              <a:t>北川</a:t>
            </a:r>
            <a:r>
              <a:rPr kumimoji="1" lang="en-US" altLang="ja-JP" dirty="0"/>
              <a:t> </a:t>
            </a:r>
            <a:r>
              <a:rPr kumimoji="1" lang="ja-JP" altLang="en-US" dirty="0"/>
              <a:t>湧己</a:t>
            </a:r>
            <a:r>
              <a:rPr kumimoji="1" lang="en-US" altLang="ja-JP" dirty="0"/>
              <a:t> (66111900)</a:t>
            </a:r>
          </a:p>
          <a:p>
            <a:pPr algn="l">
              <a:lnSpc>
                <a:spcPct val="100000"/>
              </a:lnSpc>
            </a:pPr>
            <a:r>
              <a:rPr kumimoji="1" lang="ja-JP" altLang="en-US" dirty="0"/>
              <a:t>中川</a:t>
            </a:r>
            <a:r>
              <a:rPr kumimoji="1" lang="en-US" altLang="ja-JP" dirty="0"/>
              <a:t> </a:t>
            </a:r>
            <a:r>
              <a:rPr kumimoji="1" lang="ja-JP" altLang="en-US" dirty="0"/>
              <a:t>雅人</a:t>
            </a:r>
            <a:r>
              <a:rPr kumimoji="1" lang="en-US" altLang="ja-JP" dirty="0"/>
              <a:t> (6611190045-1)</a:t>
            </a:r>
          </a:p>
          <a:p>
            <a:pPr algn="l">
              <a:lnSpc>
                <a:spcPct val="100000"/>
              </a:lnSpc>
            </a:pPr>
            <a:r>
              <a:rPr kumimoji="1" lang="ja-JP" altLang="en-US" dirty="0"/>
              <a:t>高橋</a:t>
            </a:r>
            <a:r>
              <a:rPr kumimoji="1" lang="en-US" altLang="ja-JP" dirty="0"/>
              <a:t> </a:t>
            </a:r>
            <a:r>
              <a:rPr kumimoji="1" lang="ja-JP" altLang="en-US" dirty="0"/>
              <a:t>柊人</a:t>
            </a:r>
            <a:r>
              <a:rPr kumimoji="1" lang="en-US" altLang="ja-JP" dirty="0"/>
              <a:t> ()</a:t>
            </a:r>
            <a:endParaRPr kumimoji="1" lang="ja-JP" altLang="en-US" dirty="0"/>
          </a:p>
        </p:txBody>
      </p:sp>
    </p:spTree>
    <p:extLst>
      <p:ext uri="{BB962C8B-B14F-4D97-AF65-F5344CB8AC3E}">
        <p14:creationId xmlns:p14="http://schemas.microsoft.com/office/powerpoint/2010/main" val="278019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6ACB51-B248-C741-9565-E4C595FD7EEB}"/>
              </a:ext>
            </a:extLst>
          </p:cNvPr>
          <p:cNvSpPr>
            <a:spLocks noGrp="1"/>
          </p:cNvSpPr>
          <p:nvPr>
            <p:ph type="title"/>
          </p:nvPr>
        </p:nvSpPr>
        <p:spPr/>
        <p:txBody>
          <a:bodyPr>
            <a:normAutofit/>
          </a:bodyPr>
          <a:lstStyle/>
          <a:p>
            <a:r>
              <a:rPr kumimoji="1" lang="en-US" altLang="ja-JP" sz="3200" dirty="0"/>
              <a:t>IV. </a:t>
            </a:r>
            <a:r>
              <a:rPr lang="en-US" altLang="ja-JP" sz="3200" dirty="0"/>
              <a:t>PRIVACY-PRESERVING AUTHENTICATION</a:t>
            </a:r>
            <a:r>
              <a:rPr lang="ja-JP" altLang="ja-JP" sz="3200"/>
              <a:t> </a:t>
            </a:r>
            <a:endParaRPr kumimoji="1" lang="ja-JP" altLang="en-US" sz="3200"/>
          </a:p>
        </p:txBody>
      </p:sp>
      <p:sp>
        <p:nvSpPr>
          <p:cNvPr id="3" name="テキスト ボックス 2">
            <a:extLst>
              <a:ext uri="{FF2B5EF4-FFF2-40B4-BE49-F238E27FC236}">
                <a16:creationId xmlns:a16="http://schemas.microsoft.com/office/drawing/2014/main" id="{304E979B-15DB-414D-AA8E-EBE4D3309E8E}"/>
              </a:ext>
            </a:extLst>
          </p:cNvPr>
          <p:cNvSpPr txBox="1"/>
          <p:nvPr/>
        </p:nvSpPr>
        <p:spPr>
          <a:xfrm>
            <a:off x="352425" y="1162050"/>
            <a:ext cx="4602823" cy="369332"/>
          </a:xfrm>
          <a:prstGeom prst="rect">
            <a:avLst/>
          </a:prstGeom>
          <a:noFill/>
        </p:spPr>
        <p:txBody>
          <a:bodyPr wrap="square" lIns="90000" rtlCol="0" anchor="t" anchorCtr="0">
            <a:spAutoFit/>
          </a:bodyPr>
          <a:lstStyle/>
          <a:p>
            <a:r>
              <a:rPr kumimoji="1" lang="en-US" altLang="ja-JP" dirty="0"/>
              <a:t>A. </a:t>
            </a:r>
            <a:r>
              <a:rPr lang="en-US" altLang="ja-JP" dirty="0"/>
              <a:t>Schemes Based on Symmetric Cryptography</a:t>
            </a:r>
            <a:r>
              <a:rPr lang="ja-JP" altLang="ja-JP"/>
              <a:t> </a:t>
            </a:r>
            <a:endParaRPr kumimoji="1" lang="ja-JP" altLang="en-US"/>
          </a:p>
        </p:txBody>
      </p:sp>
      <p:sp>
        <p:nvSpPr>
          <p:cNvPr id="4" name="正方形/長方形 3">
            <a:extLst>
              <a:ext uri="{FF2B5EF4-FFF2-40B4-BE49-F238E27FC236}">
                <a16:creationId xmlns:a16="http://schemas.microsoft.com/office/drawing/2014/main" id="{57812584-38C9-2341-B5F2-4E63A290E703}"/>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284347B4-7442-C24C-A17C-30089BE6A5D6}"/>
              </a:ext>
            </a:extLst>
          </p:cNvPr>
          <p:cNvSpPr txBox="1"/>
          <p:nvPr/>
        </p:nvSpPr>
        <p:spPr>
          <a:xfrm>
            <a:off x="665359" y="5018732"/>
            <a:ext cx="4952144" cy="369332"/>
          </a:xfrm>
          <a:prstGeom prst="rect">
            <a:avLst/>
          </a:prstGeom>
          <a:noFill/>
        </p:spPr>
        <p:txBody>
          <a:bodyPr wrap="square" lIns="90000" rtlCol="0" anchor="t" anchorCtr="0">
            <a:spAutoFit/>
          </a:bodyPr>
          <a:lstStyle/>
          <a:p>
            <a:pPr algn="l">
              <a:lnSpc>
                <a:spcPct val="100000"/>
              </a:lnSpc>
            </a:pPr>
            <a:r>
              <a:rPr kumimoji="1" lang="ja-JP" altLang="en-US"/>
              <a:t>対称暗号に基づく認証における二つの問題</a:t>
            </a:r>
          </a:p>
        </p:txBody>
      </p:sp>
      <p:sp>
        <p:nvSpPr>
          <p:cNvPr id="7" name="テキスト ボックス 6">
            <a:extLst>
              <a:ext uri="{FF2B5EF4-FFF2-40B4-BE49-F238E27FC236}">
                <a16:creationId xmlns:a16="http://schemas.microsoft.com/office/drawing/2014/main" id="{62DE5A90-3D7B-B341-A9F9-751B052FDE48}"/>
              </a:ext>
            </a:extLst>
          </p:cNvPr>
          <p:cNvSpPr txBox="1"/>
          <p:nvPr/>
        </p:nvSpPr>
        <p:spPr>
          <a:xfrm>
            <a:off x="836916" y="5306409"/>
            <a:ext cx="5876818" cy="646331"/>
          </a:xfrm>
          <a:prstGeom prst="rect">
            <a:avLst/>
          </a:prstGeom>
          <a:noFill/>
        </p:spPr>
        <p:txBody>
          <a:bodyPr wrap="square" lIns="90000" rtlCol="0" anchor="t" anchorCtr="0">
            <a:spAutoFit/>
          </a:bodyPr>
          <a:lstStyle/>
          <a:p>
            <a:pPr marL="342900" indent="-342900">
              <a:buClr>
                <a:srgbClr val="FF0000"/>
              </a:buClr>
              <a:buFont typeface="+mj-lt"/>
              <a:buAutoNum type="arabicPeriod"/>
            </a:pPr>
            <a:r>
              <a:rPr kumimoji="1" lang="en-US" altLang="ja-JP" dirty="0"/>
              <a:t>VANET</a:t>
            </a:r>
            <a:r>
              <a:rPr kumimoji="1" lang="ja-JP" altLang="en-US"/>
              <a:t>の鍵管理が脆弱</a:t>
            </a:r>
            <a:endParaRPr kumimoji="1" lang="en-US" altLang="ja-JP" dirty="0"/>
          </a:p>
          <a:p>
            <a:pPr marL="342900" indent="-342900" algn="l">
              <a:lnSpc>
                <a:spcPct val="100000"/>
              </a:lnSpc>
              <a:buClr>
                <a:srgbClr val="FF0000"/>
              </a:buClr>
              <a:buFont typeface="+mj-lt"/>
              <a:buAutoNum type="arabicPeriod"/>
            </a:pPr>
            <a:r>
              <a:rPr kumimoji="1" lang="ja-JP" altLang="en-US"/>
              <a:t>否認防止性がないため各車両に認証を提供できない</a:t>
            </a:r>
          </a:p>
        </p:txBody>
      </p:sp>
      <p:sp>
        <p:nvSpPr>
          <p:cNvPr id="8" name="Freeform 625">
            <a:extLst>
              <a:ext uri="{FF2B5EF4-FFF2-40B4-BE49-F238E27FC236}">
                <a16:creationId xmlns:a16="http://schemas.microsoft.com/office/drawing/2014/main" id="{840CE74F-92F2-0849-8D16-575CA5D7341B}"/>
              </a:ext>
            </a:extLst>
          </p:cNvPr>
          <p:cNvSpPr>
            <a:spLocks noEditPoints="1"/>
          </p:cNvSpPr>
          <p:nvPr/>
        </p:nvSpPr>
        <p:spPr bwMode="auto">
          <a:xfrm>
            <a:off x="1570662" y="2528887"/>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9" name="Freeform 2481">
            <a:extLst>
              <a:ext uri="{FF2B5EF4-FFF2-40B4-BE49-F238E27FC236}">
                <a16:creationId xmlns:a16="http://schemas.microsoft.com/office/drawing/2014/main" id="{18FD7E09-4D3D-864E-A7D9-DF129A2A64B5}"/>
              </a:ext>
            </a:extLst>
          </p:cNvPr>
          <p:cNvSpPr>
            <a:spLocks noEditPoints="1"/>
          </p:cNvSpPr>
          <p:nvPr/>
        </p:nvSpPr>
        <p:spPr bwMode="auto">
          <a:xfrm>
            <a:off x="812166" y="1889125"/>
            <a:ext cx="451047" cy="396875"/>
          </a:xfrm>
          <a:custGeom>
            <a:avLst/>
            <a:gdLst>
              <a:gd name="T0" fmla="*/ 88 w 176"/>
              <a:gd name="T1" fmla="*/ 32 h 171"/>
              <a:gd name="T2" fmla="*/ 32 w 176"/>
              <a:gd name="T3" fmla="*/ 88 h 171"/>
              <a:gd name="T4" fmla="*/ 48 w 176"/>
              <a:gd name="T5" fmla="*/ 88 h 171"/>
              <a:gd name="T6" fmla="*/ 88 w 176"/>
              <a:gd name="T7" fmla="*/ 48 h 171"/>
              <a:gd name="T8" fmla="*/ 128 w 176"/>
              <a:gd name="T9" fmla="*/ 88 h 171"/>
              <a:gd name="T10" fmla="*/ 144 w 176"/>
              <a:gd name="T11" fmla="*/ 88 h 171"/>
              <a:gd name="T12" fmla="*/ 88 w 176"/>
              <a:gd name="T13" fmla="*/ 32 h 171"/>
              <a:gd name="T14" fmla="*/ 96 w 176"/>
              <a:gd name="T15" fmla="*/ 106 h 171"/>
              <a:gd name="T16" fmla="*/ 108 w 176"/>
              <a:gd name="T17" fmla="*/ 88 h 171"/>
              <a:gd name="T18" fmla="*/ 88 w 176"/>
              <a:gd name="T19" fmla="*/ 68 h 171"/>
              <a:gd name="T20" fmla="*/ 68 w 176"/>
              <a:gd name="T21" fmla="*/ 88 h 171"/>
              <a:gd name="T22" fmla="*/ 80 w 176"/>
              <a:gd name="T23" fmla="*/ 106 h 171"/>
              <a:gd name="T24" fmla="*/ 80 w 176"/>
              <a:gd name="T25" fmla="*/ 133 h 171"/>
              <a:gd name="T26" fmla="*/ 53 w 176"/>
              <a:gd name="T27" fmla="*/ 160 h 171"/>
              <a:gd name="T28" fmla="*/ 64 w 176"/>
              <a:gd name="T29" fmla="*/ 171 h 171"/>
              <a:gd name="T30" fmla="*/ 88 w 176"/>
              <a:gd name="T31" fmla="*/ 147 h 171"/>
              <a:gd name="T32" fmla="*/ 112 w 176"/>
              <a:gd name="T33" fmla="*/ 171 h 171"/>
              <a:gd name="T34" fmla="*/ 123 w 176"/>
              <a:gd name="T35" fmla="*/ 160 h 171"/>
              <a:gd name="T36" fmla="*/ 96 w 176"/>
              <a:gd name="T37" fmla="*/ 133 h 171"/>
              <a:gd name="T38" fmla="*/ 96 w 176"/>
              <a:gd name="T39" fmla="*/ 106 h 171"/>
              <a:gd name="T40" fmla="*/ 88 w 176"/>
              <a:gd name="T41" fmla="*/ 0 h 171"/>
              <a:gd name="T42" fmla="*/ 0 w 176"/>
              <a:gd name="T43" fmla="*/ 88 h 171"/>
              <a:gd name="T44" fmla="*/ 16 w 176"/>
              <a:gd name="T45" fmla="*/ 88 h 171"/>
              <a:gd name="T46" fmla="*/ 88 w 176"/>
              <a:gd name="T47" fmla="*/ 16 h 171"/>
              <a:gd name="T48" fmla="*/ 160 w 176"/>
              <a:gd name="T49" fmla="*/ 88 h 171"/>
              <a:gd name="T50" fmla="*/ 176 w 176"/>
              <a:gd name="T51" fmla="*/ 88 h 171"/>
              <a:gd name="T52" fmla="*/ 88 w 176"/>
              <a:gd name="T5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1">
                <a:moveTo>
                  <a:pt x="88" y="32"/>
                </a:moveTo>
                <a:cubicBezTo>
                  <a:pt x="57" y="32"/>
                  <a:pt x="32" y="57"/>
                  <a:pt x="32" y="88"/>
                </a:cubicBezTo>
                <a:cubicBezTo>
                  <a:pt x="48" y="88"/>
                  <a:pt x="48" y="88"/>
                  <a:pt x="48" y="88"/>
                </a:cubicBezTo>
                <a:cubicBezTo>
                  <a:pt x="48" y="66"/>
                  <a:pt x="66" y="48"/>
                  <a:pt x="88" y="48"/>
                </a:cubicBezTo>
                <a:cubicBezTo>
                  <a:pt x="110" y="48"/>
                  <a:pt x="128" y="66"/>
                  <a:pt x="128" y="88"/>
                </a:cubicBezTo>
                <a:cubicBezTo>
                  <a:pt x="144" y="88"/>
                  <a:pt x="144" y="88"/>
                  <a:pt x="144" y="88"/>
                </a:cubicBezTo>
                <a:cubicBezTo>
                  <a:pt x="144" y="57"/>
                  <a:pt x="119" y="32"/>
                  <a:pt x="88" y="32"/>
                </a:cubicBezTo>
                <a:close/>
                <a:moveTo>
                  <a:pt x="96" y="106"/>
                </a:moveTo>
                <a:cubicBezTo>
                  <a:pt x="103" y="103"/>
                  <a:pt x="108" y="96"/>
                  <a:pt x="108" y="88"/>
                </a:cubicBezTo>
                <a:cubicBezTo>
                  <a:pt x="108" y="77"/>
                  <a:pt x="99" y="68"/>
                  <a:pt x="88" y="68"/>
                </a:cubicBezTo>
                <a:cubicBezTo>
                  <a:pt x="77" y="68"/>
                  <a:pt x="68" y="77"/>
                  <a:pt x="68" y="88"/>
                </a:cubicBezTo>
                <a:cubicBezTo>
                  <a:pt x="68" y="96"/>
                  <a:pt x="73" y="103"/>
                  <a:pt x="80" y="106"/>
                </a:cubicBezTo>
                <a:cubicBezTo>
                  <a:pt x="80" y="133"/>
                  <a:pt x="80" y="133"/>
                  <a:pt x="80" y="133"/>
                </a:cubicBezTo>
                <a:cubicBezTo>
                  <a:pt x="53" y="160"/>
                  <a:pt x="53" y="160"/>
                  <a:pt x="53" y="160"/>
                </a:cubicBezTo>
                <a:cubicBezTo>
                  <a:pt x="64" y="171"/>
                  <a:pt x="64" y="171"/>
                  <a:pt x="64" y="171"/>
                </a:cubicBezTo>
                <a:cubicBezTo>
                  <a:pt x="88" y="147"/>
                  <a:pt x="88" y="147"/>
                  <a:pt x="88" y="147"/>
                </a:cubicBezTo>
                <a:cubicBezTo>
                  <a:pt x="112" y="171"/>
                  <a:pt x="112" y="171"/>
                  <a:pt x="112" y="171"/>
                </a:cubicBezTo>
                <a:cubicBezTo>
                  <a:pt x="123" y="160"/>
                  <a:pt x="123" y="160"/>
                  <a:pt x="123" y="160"/>
                </a:cubicBezTo>
                <a:cubicBezTo>
                  <a:pt x="96" y="133"/>
                  <a:pt x="96" y="133"/>
                  <a:pt x="96" y="133"/>
                </a:cubicBezTo>
                <a:lnTo>
                  <a:pt x="96" y="106"/>
                </a:lnTo>
                <a:close/>
                <a:moveTo>
                  <a:pt x="88" y="0"/>
                </a:moveTo>
                <a:cubicBezTo>
                  <a:pt x="39" y="0"/>
                  <a:pt x="0" y="39"/>
                  <a:pt x="0" y="88"/>
                </a:cubicBezTo>
                <a:cubicBezTo>
                  <a:pt x="16" y="88"/>
                  <a:pt x="16" y="88"/>
                  <a:pt x="16" y="88"/>
                </a:cubicBezTo>
                <a:cubicBezTo>
                  <a:pt x="16" y="48"/>
                  <a:pt x="48" y="16"/>
                  <a:pt x="88" y="16"/>
                </a:cubicBezTo>
                <a:cubicBezTo>
                  <a:pt x="128" y="16"/>
                  <a:pt x="160" y="48"/>
                  <a:pt x="160" y="88"/>
                </a:cubicBezTo>
                <a:cubicBezTo>
                  <a:pt x="176" y="88"/>
                  <a:pt x="176" y="88"/>
                  <a:pt x="176" y="88"/>
                </a:cubicBezTo>
                <a:cubicBezTo>
                  <a:pt x="176" y="39"/>
                  <a:pt x="137" y="0"/>
                  <a:pt x="88"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11" name="直線矢印コネクタ 10">
            <a:extLst>
              <a:ext uri="{FF2B5EF4-FFF2-40B4-BE49-F238E27FC236}">
                <a16:creationId xmlns:a16="http://schemas.microsoft.com/office/drawing/2014/main" id="{7495D518-1E19-C94A-BD06-41AAE96BD91F}"/>
              </a:ext>
            </a:extLst>
          </p:cNvPr>
          <p:cNvCxnSpPr>
            <a:cxnSpLocks/>
          </p:cNvCxnSpPr>
          <p:nvPr/>
        </p:nvCxnSpPr>
        <p:spPr>
          <a:xfrm>
            <a:off x="1252511" y="2303279"/>
            <a:ext cx="318151" cy="22560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21056FC1-6D8D-0142-BB11-BE2B2E83740D}"/>
              </a:ext>
            </a:extLst>
          </p:cNvPr>
          <p:cNvSpPr txBox="1"/>
          <p:nvPr/>
        </p:nvSpPr>
        <p:spPr>
          <a:xfrm>
            <a:off x="1115816" y="2123044"/>
            <a:ext cx="1267789" cy="253916"/>
          </a:xfrm>
          <a:prstGeom prst="rect">
            <a:avLst/>
          </a:prstGeom>
          <a:noFill/>
        </p:spPr>
        <p:txBody>
          <a:bodyPr wrap="square" lIns="90000" rtlCol="0" anchor="t" anchorCtr="0">
            <a:spAutoFit/>
          </a:bodyPr>
          <a:lstStyle/>
          <a:p>
            <a:pPr algn="l">
              <a:lnSpc>
                <a:spcPct val="100000"/>
              </a:lnSpc>
            </a:pPr>
            <a:r>
              <a:rPr kumimoji="1" lang="ja-JP" altLang="en-US" sz="1050"/>
              <a:t>識別子とシード値</a:t>
            </a:r>
          </a:p>
        </p:txBody>
      </p:sp>
      <p:sp>
        <p:nvSpPr>
          <p:cNvPr id="13" name="テキスト ボックス 12">
            <a:extLst>
              <a:ext uri="{FF2B5EF4-FFF2-40B4-BE49-F238E27FC236}">
                <a16:creationId xmlns:a16="http://schemas.microsoft.com/office/drawing/2014/main" id="{EBC60C46-5253-684E-BF7D-B8A49979A618}"/>
              </a:ext>
            </a:extLst>
          </p:cNvPr>
          <p:cNvSpPr txBox="1"/>
          <p:nvPr/>
        </p:nvSpPr>
        <p:spPr>
          <a:xfrm>
            <a:off x="1290564" y="2971496"/>
            <a:ext cx="1054212" cy="253916"/>
          </a:xfrm>
          <a:prstGeom prst="rect">
            <a:avLst/>
          </a:prstGeom>
          <a:noFill/>
        </p:spPr>
        <p:txBody>
          <a:bodyPr wrap="square" lIns="90000" rtlCol="0" anchor="t" anchorCtr="0">
            <a:spAutoFit/>
          </a:bodyPr>
          <a:lstStyle/>
          <a:p>
            <a:pPr algn="l">
              <a:lnSpc>
                <a:spcPct val="100000"/>
              </a:lnSpc>
            </a:pPr>
            <a:r>
              <a:rPr kumimoji="1" lang="ja-JP" altLang="en-US" sz="1050"/>
              <a:t>秘密鍵の生成</a:t>
            </a:r>
          </a:p>
        </p:txBody>
      </p:sp>
      <p:sp>
        <p:nvSpPr>
          <p:cNvPr id="14" name="Freeform 625">
            <a:extLst>
              <a:ext uri="{FF2B5EF4-FFF2-40B4-BE49-F238E27FC236}">
                <a16:creationId xmlns:a16="http://schemas.microsoft.com/office/drawing/2014/main" id="{B5B9C58B-7661-3243-8BCD-90271E8515F2}"/>
              </a:ext>
            </a:extLst>
          </p:cNvPr>
          <p:cNvSpPr>
            <a:spLocks noEditPoints="1"/>
          </p:cNvSpPr>
          <p:nvPr/>
        </p:nvSpPr>
        <p:spPr bwMode="auto">
          <a:xfrm>
            <a:off x="3342205" y="2064695"/>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6" name="Freeform 2481">
            <a:extLst>
              <a:ext uri="{FF2B5EF4-FFF2-40B4-BE49-F238E27FC236}">
                <a16:creationId xmlns:a16="http://schemas.microsoft.com/office/drawing/2014/main" id="{2F89B865-E3AF-9640-9A6F-63D0F3EAD898}"/>
              </a:ext>
            </a:extLst>
          </p:cNvPr>
          <p:cNvSpPr>
            <a:spLocks noEditPoints="1"/>
          </p:cNvSpPr>
          <p:nvPr/>
        </p:nvSpPr>
        <p:spPr bwMode="auto">
          <a:xfrm>
            <a:off x="3363689" y="3541212"/>
            <a:ext cx="451047" cy="396875"/>
          </a:xfrm>
          <a:custGeom>
            <a:avLst/>
            <a:gdLst>
              <a:gd name="T0" fmla="*/ 88 w 176"/>
              <a:gd name="T1" fmla="*/ 32 h 171"/>
              <a:gd name="T2" fmla="*/ 32 w 176"/>
              <a:gd name="T3" fmla="*/ 88 h 171"/>
              <a:gd name="T4" fmla="*/ 48 w 176"/>
              <a:gd name="T5" fmla="*/ 88 h 171"/>
              <a:gd name="T6" fmla="*/ 88 w 176"/>
              <a:gd name="T7" fmla="*/ 48 h 171"/>
              <a:gd name="T8" fmla="*/ 128 w 176"/>
              <a:gd name="T9" fmla="*/ 88 h 171"/>
              <a:gd name="T10" fmla="*/ 144 w 176"/>
              <a:gd name="T11" fmla="*/ 88 h 171"/>
              <a:gd name="T12" fmla="*/ 88 w 176"/>
              <a:gd name="T13" fmla="*/ 32 h 171"/>
              <a:gd name="T14" fmla="*/ 96 w 176"/>
              <a:gd name="T15" fmla="*/ 106 h 171"/>
              <a:gd name="T16" fmla="*/ 108 w 176"/>
              <a:gd name="T17" fmla="*/ 88 h 171"/>
              <a:gd name="T18" fmla="*/ 88 w 176"/>
              <a:gd name="T19" fmla="*/ 68 h 171"/>
              <a:gd name="T20" fmla="*/ 68 w 176"/>
              <a:gd name="T21" fmla="*/ 88 h 171"/>
              <a:gd name="T22" fmla="*/ 80 w 176"/>
              <a:gd name="T23" fmla="*/ 106 h 171"/>
              <a:gd name="T24" fmla="*/ 80 w 176"/>
              <a:gd name="T25" fmla="*/ 133 h 171"/>
              <a:gd name="T26" fmla="*/ 53 w 176"/>
              <a:gd name="T27" fmla="*/ 160 h 171"/>
              <a:gd name="T28" fmla="*/ 64 w 176"/>
              <a:gd name="T29" fmla="*/ 171 h 171"/>
              <a:gd name="T30" fmla="*/ 88 w 176"/>
              <a:gd name="T31" fmla="*/ 147 h 171"/>
              <a:gd name="T32" fmla="*/ 112 w 176"/>
              <a:gd name="T33" fmla="*/ 171 h 171"/>
              <a:gd name="T34" fmla="*/ 123 w 176"/>
              <a:gd name="T35" fmla="*/ 160 h 171"/>
              <a:gd name="T36" fmla="*/ 96 w 176"/>
              <a:gd name="T37" fmla="*/ 133 h 171"/>
              <a:gd name="T38" fmla="*/ 96 w 176"/>
              <a:gd name="T39" fmla="*/ 106 h 171"/>
              <a:gd name="T40" fmla="*/ 88 w 176"/>
              <a:gd name="T41" fmla="*/ 0 h 171"/>
              <a:gd name="T42" fmla="*/ 0 w 176"/>
              <a:gd name="T43" fmla="*/ 88 h 171"/>
              <a:gd name="T44" fmla="*/ 16 w 176"/>
              <a:gd name="T45" fmla="*/ 88 h 171"/>
              <a:gd name="T46" fmla="*/ 88 w 176"/>
              <a:gd name="T47" fmla="*/ 16 h 171"/>
              <a:gd name="T48" fmla="*/ 160 w 176"/>
              <a:gd name="T49" fmla="*/ 88 h 171"/>
              <a:gd name="T50" fmla="*/ 176 w 176"/>
              <a:gd name="T51" fmla="*/ 88 h 171"/>
              <a:gd name="T52" fmla="*/ 88 w 176"/>
              <a:gd name="T5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1">
                <a:moveTo>
                  <a:pt x="88" y="32"/>
                </a:moveTo>
                <a:cubicBezTo>
                  <a:pt x="57" y="32"/>
                  <a:pt x="32" y="57"/>
                  <a:pt x="32" y="88"/>
                </a:cubicBezTo>
                <a:cubicBezTo>
                  <a:pt x="48" y="88"/>
                  <a:pt x="48" y="88"/>
                  <a:pt x="48" y="88"/>
                </a:cubicBezTo>
                <a:cubicBezTo>
                  <a:pt x="48" y="66"/>
                  <a:pt x="66" y="48"/>
                  <a:pt x="88" y="48"/>
                </a:cubicBezTo>
                <a:cubicBezTo>
                  <a:pt x="110" y="48"/>
                  <a:pt x="128" y="66"/>
                  <a:pt x="128" y="88"/>
                </a:cubicBezTo>
                <a:cubicBezTo>
                  <a:pt x="144" y="88"/>
                  <a:pt x="144" y="88"/>
                  <a:pt x="144" y="88"/>
                </a:cubicBezTo>
                <a:cubicBezTo>
                  <a:pt x="144" y="57"/>
                  <a:pt x="119" y="32"/>
                  <a:pt x="88" y="32"/>
                </a:cubicBezTo>
                <a:close/>
                <a:moveTo>
                  <a:pt x="96" y="106"/>
                </a:moveTo>
                <a:cubicBezTo>
                  <a:pt x="103" y="103"/>
                  <a:pt x="108" y="96"/>
                  <a:pt x="108" y="88"/>
                </a:cubicBezTo>
                <a:cubicBezTo>
                  <a:pt x="108" y="77"/>
                  <a:pt x="99" y="68"/>
                  <a:pt x="88" y="68"/>
                </a:cubicBezTo>
                <a:cubicBezTo>
                  <a:pt x="77" y="68"/>
                  <a:pt x="68" y="77"/>
                  <a:pt x="68" y="88"/>
                </a:cubicBezTo>
                <a:cubicBezTo>
                  <a:pt x="68" y="96"/>
                  <a:pt x="73" y="103"/>
                  <a:pt x="80" y="106"/>
                </a:cubicBezTo>
                <a:cubicBezTo>
                  <a:pt x="80" y="133"/>
                  <a:pt x="80" y="133"/>
                  <a:pt x="80" y="133"/>
                </a:cubicBezTo>
                <a:cubicBezTo>
                  <a:pt x="53" y="160"/>
                  <a:pt x="53" y="160"/>
                  <a:pt x="53" y="160"/>
                </a:cubicBezTo>
                <a:cubicBezTo>
                  <a:pt x="64" y="171"/>
                  <a:pt x="64" y="171"/>
                  <a:pt x="64" y="171"/>
                </a:cubicBezTo>
                <a:cubicBezTo>
                  <a:pt x="88" y="147"/>
                  <a:pt x="88" y="147"/>
                  <a:pt x="88" y="147"/>
                </a:cubicBezTo>
                <a:cubicBezTo>
                  <a:pt x="112" y="171"/>
                  <a:pt x="112" y="171"/>
                  <a:pt x="112" y="171"/>
                </a:cubicBezTo>
                <a:cubicBezTo>
                  <a:pt x="123" y="160"/>
                  <a:pt x="123" y="160"/>
                  <a:pt x="123" y="160"/>
                </a:cubicBezTo>
                <a:cubicBezTo>
                  <a:pt x="96" y="133"/>
                  <a:pt x="96" y="133"/>
                  <a:pt x="96" y="133"/>
                </a:cubicBezTo>
                <a:lnTo>
                  <a:pt x="96" y="106"/>
                </a:lnTo>
                <a:close/>
                <a:moveTo>
                  <a:pt x="88" y="0"/>
                </a:moveTo>
                <a:cubicBezTo>
                  <a:pt x="39" y="0"/>
                  <a:pt x="0" y="39"/>
                  <a:pt x="0" y="88"/>
                </a:cubicBezTo>
                <a:cubicBezTo>
                  <a:pt x="16" y="88"/>
                  <a:pt x="16" y="88"/>
                  <a:pt x="16" y="88"/>
                </a:cubicBezTo>
                <a:cubicBezTo>
                  <a:pt x="16" y="48"/>
                  <a:pt x="48" y="16"/>
                  <a:pt x="88" y="16"/>
                </a:cubicBezTo>
                <a:cubicBezTo>
                  <a:pt x="128" y="16"/>
                  <a:pt x="160" y="48"/>
                  <a:pt x="160" y="88"/>
                </a:cubicBezTo>
                <a:cubicBezTo>
                  <a:pt x="176" y="88"/>
                  <a:pt x="176" y="88"/>
                  <a:pt x="176" y="88"/>
                </a:cubicBezTo>
                <a:cubicBezTo>
                  <a:pt x="176" y="39"/>
                  <a:pt x="137" y="0"/>
                  <a:pt x="88"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7" name="Freeform 2481">
            <a:extLst>
              <a:ext uri="{FF2B5EF4-FFF2-40B4-BE49-F238E27FC236}">
                <a16:creationId xmlns:a16="http://schemas.microsoft.com/office/drawing/2014/main" id="{1A8EEB29-48A9-D94D-B8DB-C4F355B4C676}"/>
              </a:ext>
            </a:extLst>
          </p:cNvPr>
          <p:cNvSpPr>
            <a:spLocks noEditPoints="1"/>
          </p:cNvSpPr>
          <p:nvPr/>
        </p:nvSpPr>
        <p:spPr bwMode="auto">
          <a:xfrm>
            <a:off x="4846351" y="1735477"/>
            <a:ext cx="451047" cy="396875"/>
          </a:xfrm>
          <a:custGeom>
            <a:avLst/>
            <a:gdLst>
              <a:gd name="T0" fmla="*/ 88 w 176"/>
              <a:gd name="T1" fmla="*/ 32 h 171"/>
              <a:gd name="T2" fmla="*/ 32 w 176"/>
              <a:gd name="T3" fmla="*/ 88 h 171"/>
              <a:gd name="T4" fmla="*/ 48 w 176"/>
              <a:gd name="T5" fmla="*/ 88 h 171"/>
              <a:gd name="T6" fmla="*/ 88 w 176"/>
              <a:gd name="T7" fmla="*/ 48 h 171"/>
              <a:gd name="T8" fmla="*/ 128 w 176"/>
              <a:gd name="T9" fmla="*/ 88 h 171"/>
              <a:gd name="T10" fmla="*/ 144 w 176"/>
              <a:gd name="T11" fmla="*/ 88 h 171"/>
              <a:gd name="T12" fmla="*/ 88 w 176"/>
              <a:gd name="T13" fmla="*/ 32 h 171"/>
              <a:gd name="T14" fmla="*/ 96 w 176"/>
              <a:gd name="T15" fmla="*/ 106 h 171"/>
              <a:gd name="T16" fmla="*/ 108 w 176"/>
              <a:gd name="T17" fmla="*/ 88 h 171"/>
              <a:gd name="T18" fmla="*/ 88 w 176"/>
              <a:gd name="T19" fmla="*/ 68 h 171"/>
              <a:gd name="T20" fmla="*/ 68 w 176"/>
              <a:gd name="T21" fmla="*/ 88 h 171"/>
              <a:gd name="T22" fmla="*/ 80 w 176"/>
              <a:gd name="T23" fmla="*/ 106 h 171"/>
              <a:gd name="T24" fmla="*/ 80 w 176"/>
              <a:gd name="T25" fmla="*/ 133 h 171"/>
              <a:gd name="T26" fmla="*/ 53 w 176"/>
              <a:gd name="T27" fmla="*/ 160 h 171"/>
              <a:gd name="T28" fmla="*/ 64 w 176"/>
              <a:gd name="T29" fmla="*/ 171 h 171"/>
              <a:gd name="T30" fmla="*/ 88 w 176"/>
              <a:gd name="T31" fmla="*/ 147 h 171"/>
              <a:gd name="T32" fmla="*/ 112 w 176"/>
              <a:gd name="T33" fmla="*/ 171 h 171"/>
              <a:gd name="T34" fmla="*/ 123 w 176"/>
              <a:gd name="T35" fmla="*/ 160 h 171"/>
              <a:gd name="T36" fmla="*/ 96 w 176"/>
              <a:gd name="T37" fmla="*/ 133 h 171"/>
              <a:gd name="T38" fmla="*/ 96 w 176"/>
              <a:gd name="T39" fmla="*/ 106 h 171"/>
              <a:gd name="T40" fmla="*/ 88 w 176"/>
              <a:gd name="T41" fmla="*/ 0 h 171"/>
              <a:gd name="T42" fmla="*/ 0 w 176"/>
              <a:gd name="T43" fmla="*/ 88 h 171"/>
              <a:gd name="T44" fmla="*/ 16 w 176"/>
              <a:gd name="T45" fmla="*/ 88 h 171"/>
              <a:gd name="T46" fmla="*/ 88 w 176"/>
              <a:gd name="T47" fmla="*/ 16 h 171"/>
              <a:gd name="T48" fmla="*/ 160 w 176"/>
              <a:gd name="T49" fmla="*/ 88 h 171"/>
              <a:gd name="T50" fmla="*/ 176 w 176"/>
              <a:gd name="T51" fmla="*/ 88 h 171"/>
              <a:gd name="T52" fmla="*/ 88 w 176"/>
              <a:gd name="T5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1">
                <a:moveTo>
                  <a:pt x="88" y="32"/>
                </a:moveTo>
                <a:cubicBezTo>
                  <a:pt x="57" y="32"/>
                  <a:pt x="32" y="57"/>
                  <a:pt x="32" y="88"/>
                </a:cubicBezTo>
                <a:cubicBezTo>
                  <a:pt x="48" y="88"/>
                  <a:pt x="48" y="88"/>
                  <a:pt x="48" y="88"/>
                </a:cubicBezTo>
                <a:cubicBezTo>
                  <a:pt x="48" y="66"/>
                  <a:pt x="66" y="48"/>
                  <a:pt x="88" y="48"/>
                </a:cubicBezTo>
                <a:cubicBezTo>
                  <a:pt x="110" y="48"/>
                  <a:pt x="128" y="66"/>
                  <a:pt x="128" y="88"/>
                </a:cubicBezTo>
                <a:cubicBezTo>
                  <a:pt x="144" y="88"/>
                  <a:pt x="144" y="88"/>
                  <a:pt x="144" y="88"/>
                </a:cubicBezTo>
                <a:cubicBezTo>
                  <a:pt x="144" y="57"/>
                  <a:pt x="119" y="32"/>
                  <a:pt x="88" y="32"/>
                </a:cubicBezTo>
                <a:close/>
                <a:moveTo>
                  <a:pt x="96" y="106"/>
                </a:moveTo>
                <a:cubicBezTo>
                  <a:pt x="103" y="103"/>
                  <a:pt x="108" y="96"/>
                  <a:pt x="108" y="88"/>
                </a:cubicBezTo>
                <a:cubicBezTo>
                  <a:pt x="108" y="77"/>
                  <a:pt x="99" y="68"/>
                  <a:pt x="88" y="68"/>
                </a:cubicBezTo>
                <a:cubicBezTo>
                  <a:pt x="77" y="68"/>
                  <a:pt x="68" y="77"/>
                  <a:pt x="68" y="88"/>
                </a:cubicBezTo>
                <a:cubicBezTo>
                  <a:pt x="68" y="96"/>
                  <a:pt x="73" y="103"/>
                  <a:pt x="80" y="106"/>
                </a:cubicBezTo>
                <a:cubicBezTo>
                  <a:pt x="80" y="133"/>
                  <a:pt x="80" y="133"/>
                  <a:pt x="80" y="133"/>
                </a:cubicBezTo>
                <a:cubicBezTo>
                  <a:pt x="53" y="160"/>
                  <a:pt x="53" y="160"/>
                  <a:pt x="53" y="160"/>
                </a:cubicBezTo>
                <a:cubicBezTo>
                  <a:pt x="64" y="171"/>
                  <a:pt x="64" y="171"/>
                  <a:pt x="64" y="171"/>
                </a:cubicBezTo>
                <a:cubicBezTo>
                  <a:pt x="88" y="147"/>
                  <a:pt x="88" y="147"/>
                  <a:pt x="88" y="147"/>
                </a:cubicBezTo>
                <a:cubicBezTo>
                  <a:pt x="112" y="171"/>
                  <a:pt x="112" y="171"/>
                  <a:pt x="112" y="171"/>
                </a:cubicBezTo>
                <a:cubicBezTo>
                  <a:pt x="123" y="160"/>
                  <a:pt x="123" y="160"/>
                  <a:pt x="123" y="160"/>
                </a:cubicBezTo>
                <a:cubicBezTo>
                  <a:pt x="96" y="133"/>
                  <a:pt x="96" y="133"/>
                  <a:pt x="96" y="133"/>
                </a:cubicBezTo>
                <a:lnTo>
                  <a:pt x="96" y="106"/>
                </a:lnTo>
                <a:close/>
                <a:moveTo>
                  <a:pt x="88" y="0"/>
                </a:moveTo>
                <a:cubicBezTo>
                  <a:pt x="39" y="0"/>
                  <a:pt x="0" y="39"/>
                  <a:pt x="0" y="88"/>
                </a:cubicBezTo>
                <a:cubicBezTo>
                  <a:pt x="16" y="88"/>
                  <a:pt x="16" y="88"/>
                  <a:pt x="16" y="88"/>
                </a:cubicBezTo>
                <a:cubicBezTo>
                  <a:pt x="16" y="48"/>
                  <a:pt x="48" y="16"/>
                  <a:pt x="88" y="16"/>
                </a:cubicBezTo>
                <a:cubicBezTo>
                  <a:pt x="128" y="16"/>
                  <a:pt x="160" y="48"/>
                  <a:pt x="160" y="88"/>
                </a:cubicBezTo>
                <a:cubicBezTo>
                  <a:pt x="176" y="88"/>
                  <a:pt x="176" y="88"/>
                  <a:pt x="176" y="88"/>
                </a:cubicBezTo>
                <a:cubicBezTo>
                  <a:pt x="176" y="39"/>
                  <a:pt x="137" y="0"/>
                  <a:pt x="88"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8" name="Freeform 625">
            <a:extLst>
              <a:ext uri="{FF2B5EF4-FFF2-40B4-BE49-F238E27FC236}">
                <a16:creationId xmlns:a16="http://schemas.microsoft.com/office/drawing/2014/main" id="{E74B935B-38DE-6B41-804A-F46119D8E7BC}"/>
              </a:ext>
            </a:extLst>
          </p:cNvPr>
          <p:cNvSpPr>
            <a:spLocks noEditPoints="1"/>
          </p:cNvSpPr>
          <p:nvPr/>
        </p:nvSpPr>
        <p:spPr bwMode="auto">
          <a:xfrm>
            <a:off x="4912974" y="2817503"/>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9" name="Freeform 625">
            <a:extLst>
              <a:ext uri="{FF2B5EF4-FFF2-40B4-BE49-F238E27FC236}">
                <a16:creationId xmlns:a16="http://schemas.microsoft.com/office/drawing/2014/main" id="{0EF9F671-0A9B-2349-A5F0-501FBCC288E7}"/>
              </a:ext>
            </a:extLst>
          </p:cNvPr>
          <p:cNvSpPr>
            <a:spLocks noEditPoints="1"/>
          </p:cNvSpPr>
          <p:nvPr/>
        </p:nvSpPr>
        <p:spPr bwMode="auto">
          <a:xfrm>
            <a:off x="6483743" y="2379887"/>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22" name="直線矢印コネクタ 21">
            <a:extLst>
              <a:ext uri="{FF2B5EF4-FFF2-40B4-BE49-F238E27FC236}">
                <a16:creationId xmlns:a16="http://schemas.microsoft.com/office/drawing/2014/main" id="{D098DACC-58C0-4640-8642-CF9C49DF3D8B}"/>
              </a:ext>
            </a:extLst>
          </p:cNvPr>
          <p:cNvCxnSpPr>
            <a:cxnSpLocks/>
          </p:cNvCxnSpPr>
          <p:nvPr/>
        </p:nvCxnSpPr>
        <p:spPr>
          <a:xfrm flipV="1">
            <a:off x="2223753" y="2319050"/>
            <a:ext cx="917678" cy="26993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E2E001DF-B445-5E43-84A2-68146DB3D30E}"/>
              </a:ext>
            </a:extLst>
          </p:cNvPr>
          <p:cNvCxnSpPr>
            <a:cxnSpLocks/>
          </p:cNvCxnSpPr>
          <p:nvPr/>
        </p:nvCxnSpPr>
        <p:spPr>
          <a:xfrm>
            <a:off x="2226215" y="3049772"/>
            <a:ext cx="941329" cy="61824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CAAAAF75-EE5A-1542-BFEF-D88E1CCDC102}"/>
              </a:ext>
            </a:extLst>
          </p:cNvPr>
          <p:cNvCxnSpPr>
            <a:cxnSpLocks/>
          </p:cNvCxnSpPr>
          <p:nvPr/>
        </p:nvCxnSpPr>
        <p:spPr>
          <a:xfrm flipV="1">
            <a:off x="3942663" y="2025675"/>
            <a:ext cx="769537" cy="22185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2C468910-6CEA-D041-A5E7-14F708F5AAE5}"/>
              </a:ext>
            </a:extLst>
          </p:cNvPr>
          <p:cNvCxnSpPr>
            <a:cxnSpLocks/>
          </p:cNvCxnSpPr>
          <p:nvPr/>
        </p:nvCxnSpPr>
        <p:spPr>
          <a:xfrm flipV="1">
            <a:off x="3942663" y="3260112"/>
            <a:ext cx="855368" cy="40790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E458296E-8F66-8A4F-B86D-053F12AC34A7}"/>
              </a:ext>
            </a:extLst>
          </p:cNvPr>
          <p:cNvCxnSpPr>
            <a:cxnSpLocks/>
          </p:cNvCxnSpPr>
          <p:nvPr/>
        </p:nvCxnSpPr>
        <p:spPr>
          <a:xfrm>
            <a:off x="3942663" y="2430948"/>
            <a:ext cx="903688" cy="3830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72985822-415B-4942-B40A-64E46F5A6940}"/>
              </a:ext>
            </a:extLst>
          </p:cNvPr>
          <p:cNvCxnSpPr>
            <a:cxnSpLocks/>
          </p:cNvCxnSpPr>
          <p:nvPr/>
        </p:nvCxnSpPr>
        <p:spPr>
          <a:xfrm flipV="1">
            <a:off x="5468956" y="2750191"/>
            <a:ext cx="870199" cy="25391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25DCCBB2-3459-EA46-AFB7-FED81F20A780}"/>
              </a:ext>
            </a:extLst>
          </p:cNvPr>
          <p:cNvSpPr txBox="1"/>
          <p:nvPr/>
        </p:nvSpPr>
        <p:spPr>
          <a:xfrm>
            <a:off x="2237743" y="2605483"/>
            <a:ext cx="1009223" cy="253916"/>
          </a:xfrm>
          <a:prstGeom prst="rect">
            <a:avLst/>
          </a:prstGeom>
          <a:noFill/>
        </p:spPr>
        <p:txBody>
          <a:bodyPr wrap="square" lIns="90000" rtlCol="0" anchor="t" anchorCtr="0">
            <a:spAutoFit/>
          </a:bodyPr>
          <a:lstStyle/>
          <a:p>
            <a:pPr algn="l">
              <a:lnSpc>
                <a:spcPct val="100000"/>
              </a:lnSpc>
            </a:pPr>
            <a:r>
              <a:rPr kumimoji="1" lang="ja-JP" altLang="en-US" sz="1050"/>
              <a:t>秘密鍵の共有</a:t>
            </a:r>
          </a:p>
        </p:txBody>
      </p:sp>
      <p:sp>
        <p:nvSpPr>
          <p:cNvPr id="39" name="テキスト ボックス 38">
            <a:extLst>
              <a:ext uri="{FF2B5EF4-FFF2-40B4-BE49-F238E27FC236}">
                <a16:creationId xmlns:a16="http://schemas.microsoft.com/office/drawing/2014/main" id="{DBDF8CF4-805F-4A41-82ED-C96750AA909E}"/>
              </a:ext>
            </a:extLst>
          </p:cNvPr>
          <p:cNvSpPr txBox="1"/>
          <p:nvPr/>
        </p:nvSpPr>
        <p:spPr>
          <a:xfrm>
            <a:off x="1484147" y="6125127"/>
            <a:ext cx="3409001" cy="369332"/>
          </a:xfrm>
          <a:prstGeom prst="rect">
            <a:avLst/>
          </a:prstGeom>
          <a:noFill/>
        </p:spPr>
        <p:txBody>
          <a:bodyPr wrap="square" lIns="90000" rtlCol="0" anchor="t" anchorCtr="0">
            <a:spAutoFit/>
          </a:bodyPr>
          <a:lstStyle/>
          <a:p>
            <a:pPr algn="l">
              <a:lnSpc>
                <a:spcPct val="100000"/>
              </a:lnSpc>
            </a:pPr>
            <a:r>
              <a:rPr kumimoji="1" lang="ja-JP" altLang="en-US"/>
              <a:t>二重認証と鍵管理技術の提案</a:t>
            </a:r>
          </a:p>
        </p:txBody>
      </p:sp>
      <p:cxnSp>
        <p:nvCxnSpPr>
          <p:cNvPr id="40" name="直線矢印コネクタ 39">
            <a:extLst>
              <a:ext uri="{FF2B5EF4-FFF2-40B4-BE49-F238E27FC236}">
                <a16:creationId xmlns:a16="http://schemas.microsoft.com/office/drawing/2014/main" id="{CC430733-5990-444B-A3E6-CA8DA3D6D211}"/>
              </a:ext>
            </a:extLst>
          </p:cNvPr>
          <p:cNvCxnSpPr>
            <a:cxnSpLocks/>
          </p:cNvCxnSpPr>
          <p:nvPr/>
        </p:nvCxnSpPr>
        <p:spPr>
          <a:xfrm>
            <a:off x="1114318" y="6309793"/>
            <a:ext cx="33904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074F7233-E1ED-3844-8483-7E27687D32A1}"/>
              </a:ext>
            </a:extLst>
          </p:cNvPr>
          <p:cNvCxnSpPr/>
          <p:nvPr/>
        </p:nvCxnSpPr>
        <p:spPr>
          <a:xfrm>
            <a:off x="1114826" y="5952740"/>
            <a:ext cx="0" cy="35705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EBB5810A-39F1-C542-A55B-C834290C9918}"/>
              </a:ext>
            </a:extLst>
          </p:cNvPr>
          <p:cNvSpPr txBox="1"/>
          <p:nvPr/>
        </p:nvSpPr>
        <p:spPr>
          <a:xfrm>
            <a:off x="1368069" y="4058704"/>
            <a:ext cx="5609690" cy="369332"/>
          </a:xfrm>
          <a:prstGeom prst="rect">
            <a:avLst/>
          </a:prstGeom>
          <a:noFill/>
        </p:spPr>
        <p:txBody>
          <a:bodyPr wrap="square" lIns="90000" rtlCol="0" anchor="t" anchorCtr="0">
            <a:spAutoFit/>
          </a:bodyPr>
          <a:lstStyle/>
          <a:p>
            <a:pPr algn="l">
              <a:lnSpc>
                <a:spcPct val="100000"/>
              </a:lnSpc>
            </a:pPr>
            <a:r>
              <a:rPr kumimoji="1" lang="en-US" altLang="ja-JP" dirty="0"/>
              <a:t>RSU</a:t>
            </a:r>
            <a:r>
              <a:rPr kumimoji="1" lang="ja-JP" altLang="en-US"/>
              <a:t>のみがメッセージ認証コード</a:t>
            </a:r>
            <a:r>
              <a:rPr kumimoji="1" lang="en-US" altLang="ja-JP" dirty="0"/>
              <a:t>(MAC)</a:t>
            </a:r>
            <a:r>
              <a:rPr kumimoji="1" lang="ja-JP" altLang="en-US"/>
              <a:t>を検証できる</a:t>
            </a:r>
          </a:p>
        </p:txBody>
      </p:sp>
      <p:cxnSp>
        <p:nvCxnSpPr>
          <p:cNvPr id="47" name="直線矢印コネクタ 46">
            <a:extLst>
              <a:ext uri="{FF2B5EF4-FFF2-40B4-BE49-F238E27FC236}">
                <a16:creationId xmlns:a16="http://schemas.microsoft.com/office/drawing/2014/main" id="{C3BE6DFB-1B77-3F4E-BB9F-12F527764304}"/>
              </a:ext>
            </a:extLst>
          </p:cNvPr>
          <p:cNvCxnSpPr>
            <a:cxnSpLocks/>
          </p:cNvCxnSpPr>
          <p:nvPr/>
        </p:nvCxnSpPr>
        <p:spPr>
          <a:xfrm>
            <a:off x="5406990" y="2010067"/>
            <a:ext cx="903688" cy="3830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8C527AB7-BC82-914E-BB73-721FB53AA37B}"/>
              </a:ext>
            </a:extLst>
          </p:cNvPr>
          <p:cNvCxnSpPr>
            <a:cxnSpLocks/>
          </p:cNvCxnSpPr>
          <p:nvPr/>
        </p:nvCxnSpPr>
        <p:spPr>
          <a:xfrm>
            <a:off x="1484147" y="6494459"/>
            <a:ext cx="3087853"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6661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6ACB51-B248-C741-9565-E4C595FD7EEB}"/>
              </a:ext>
            </a:extLst>
          </p:cNvPr>
          <p:cNvSpPr>
            <a:spLocks noGrp="1"/>
          </p:cNvSpPr>
          <p:nvPr>
            <p:ph type="title"/>
          </p:nvPr>
        </p:nvSpPr>
        <p:spPr/>
        <p:txBody>
          <a:bodyPr>
            <a:normAutofit/>
          </a:bodyPr>
          <a:lstStyle/>
          <a:p>
            <a:r>
              <a:rPr kumimoji="1" lang="en-US" altLang="ja-JP" sz="3200" dirty="0"/>
              <a:t>IV. </a:t>
            </a:r>
            <a:r>
              <a:rPr lang="en-US" altLang="ja-JP" sz="3200" dirty="0"/>
              <a:t>PRIVACY-PRESERVING AUTHENTICATION</a:t>
            </a:r>
            <a:r>
              <a:rPr lang="ja-JP" altLang="ja-JP" sz="3200"/>
              <a:t> </a:t>
            </a:r>
            <a:endParaRPr kumimoji="1" lang="ja-JP" altLang="en-US" sz="3200"/>
          </a:p>
        </p:txBody>
      </p:sp>
      <p:sp>
        <p:nvSpPr>
          <p:cNvPr id="3" name="テキスト ボックス 2">
            <a:extLst>
              <a:ext uri="{FF2B5EF4-FFF2-40B4-BE49-F238E27FC236}">
                <a16:creationId xmlns:a16="http://schemas.microsoft.com/office/drawing/2014/main" id="{304E979B-15DB-414D-AA8E-EBE4D3309E8E}"/>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B. Schemes Based on Public Key Infrastructure</a:t>
            </a:r>
            <a:r>
              <a:rPr lang="ja-JP" altLang="ja-JP"/>
              <a:t> </a:t>
            </a:r>
            <a:endParaRPr kumimoji="1" lang="ja-JP" altLang="en-US"/>
          </a:p>
        </p:txBody>
      </p:sp>
      <p:sp>
        <p:nvSpPr>
          <p:cNvPr id="4" name="正方形/長方形 3">
            <a:extLst>
              <a:ext uri="{FF2B5EF4-FFF2-40B4-BE49-F238E27FC236}">
                <a16:creationId xmlns:a16="http://schemas.microsoft.com/office/drawing/2014/main" id="{57812584-38C9-2341-B5F2-4E63A290E703}"/>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Freeform 625">
            <a:extLst>
              <a:ext uri="{FF2B5EF4-FFF2-40B4-BE49-F238E27FC236}">
                <a16:creationId xmlns:a16="http://schemas.microsoft.com/office/drawing/2014/main" id="{B4FEFA92-B3EC-A04C-B5D1-96FB4150D635}"/>
              </a:ext>
            </a:extLst>
          </p:cNvPr>
          <p:cNvSpPr>
            <a:spLocks noEditPoints="1"/>
          </p:cNvSpPr>
          <p:nvPr/>
        </p:nvSpPr>
        <p:spPr bwMode="auto">
          <a:xfrm>
            <a:off x="1568513" y="1612295"/>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7" name="直線矢印コネクタ 6">
            <a:extLst>
              <a:ext uri="{FF2B5EF4-FFF2-40B4-BE49-F238E27FC236}">
                <a16:creationId xmlns:a16="http://schemas.microsoft.com/office/drawing/2014/main" id="{C852E0DC-0C6B-4240-8DAA-8FC09FE6E6CB}"/>
              </a:ext>
            </a:extLst>
          </p:cNvPr>
          <p:cNvCxnSpPr>
            <a:cxnSpLocks/>
          </p:cNvCxnSpPr>
          <p:nvPr/>
        </p:nvCxnSpPr>
        <p:spPr>
          <a:xfrm>
            <a:off x="2148863" y="1833599"/>
            <a:ext cx="1704533" cy="13122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38530686-1AB7-5C48-B704-37561506A1D4}"/>
              </a:ext>
            </a:extLst>
          </p:cNvPr>
          <p:cNvSpPr txBox="1"/>
          <p:nvPr/>
        </p:nvSpPr>
        <p:spPr>
          <a:xfrm>
            <a:off x="1108570" y="2097177"/>
            <a:ext cx="1503533" cy="415498"/>
          </a:xfrm>
          <a:prstGeom prst="rect">
            <a:avLst/>
          </a:prstGeom>
          <a:noFill/>
        </p:spPr>
        <p:txBody>
          <a:bodyPr wrap="square" lIns="90000" rtlCol="0" anchor="t" anchorCtr="0">
            <a:spAutoFit/>
          </a:bodyPr>
          <a:lstStyle/>
          <a:p>
            <a:pPr algn="l">
              <a:lnSpc>
                <a:spcPct val="100000"/>
              </a:lnSpc>
            </a:pPr>
            <a:r>
              <a:rPr kumimoji="1" lang="ja-JP" altLang="en-US" sz="1050"/>
              <a:t>公開鍵</a:t>
            </a:r>
            <a:r>
              <a:rPr kumimoji="1" lang="en-US" altLang="ja-JP" sz="1050" dirty="0"/>
              <a:t>/</a:t>
            </a:r>
            <a:r>
              <a:rPr kumimoji="1" lang="ja-JP" altLang="en-US" sz="1050"/>
              <a:t>秘密鍵を保持</a:t>
            </a:r>
            <a:endParaRPr kumimoji="1" lang="en-US" altLang="ja-JP" sz="1050" dirty="0"/>
          </a:p>
          <a:p>
            <a:pPr algn="l">
              <a:lnSpc>
                <a:spcPct val="100000"/>
              </a:lnSpc>
            </a:pPr>
            <a:r>
              <a:rPr kumimoji="1" lang="ja-JP" altLang="en-US" sz="1050"/>
              <a:t>仮名から署名の生成</a:t>
            </a:r>
          </a:p>
        </p:txBody>
      </p:sp>
      <p:sp>
        <p:nvSpPr>
          <p:cNvPr id="10" name="Freeform 625">
            <a:extLst>
              <a:ext uri="{FF2B5EF4-FFF2-40B4-BE49-F238E27FC236}">
                <a16:creationId xmlns:a16="http://schemas.microsoft.com/office/drawing/2014/main" id="{6F4FBF3D-EF03-0448-B645-B201300B1E59}"/>
              </a:ext>
            </a:extLst>
          </p:cNvPr>
          <p:cNvSpPr>
            <a:spLocks noEditPoints="1"/>
          </p:cNvSpPr>
          <p:nvPr/>
        </p:nvSpPr>
        <p:spPr bwMode="auto">
          <a:xfrm>
            <a:off x="3997984" y="1750733"/>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4" name="Freeform 625">
            <a:extLst>
              <a:ext uri="{FF2B5EF4-FFF2-40B4-BE49-F238E27FC236}">
                <a16:creationId xmlns:a16="http://schemas.microsoft.com/office/drawing/2014/main" id="{8DADC41C-7AB9-4A44-B72A-2227291E92D3}"/>
              </a:ext>
            </a:extLst>
          </p:cNvPr>
          <p:cNvSpPr>
            <a:spLocks noEditPoints="1"/>
          </p:cNvSpPr>
          <p:nvPr/>
        </p:nvSpPr>
        <p:spPr bwMode="auto">
          <a:xfrm>
            <a:off x="6071826" y="2016984"/>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16" name="直線矢印コネクタ 15">
            <a:extLst>
              <a:ext uri="{FF2B5EF4-FFF2-40B4-BE49-F238E27FC236}">
                <a16:creationId xmlns:a16="http://schemas.microsoft.com/office/drawing/2014/main" id="{7196318C-97D1-394D-A8C6-484297AC78BD}"/>
              </a:ext>
            </a:extLst>
          </p:cNvPr>
          <p:cNvCxnSpPr>
            <a:cxnSpLocks/>
          </p:cNvCxnSpPr>
          <p:nvPr/>
        </p:nvCxnSpPr>
        <p:spPr>
          <a:xfrm flipH="1" flipV="1">
            <a:off x="1952261" y="2467481"/>
            <a:ext cx="94866" cy="39937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1684F6D4-0F04-DB4E-B5CA-AFA16B25A6EB}"/>
              </a:ext>
            </a:extLst>
          </p:cNvPr>
          <p:cNvCxnSpPr>
            <a:cxnSpLocks/>
          </p:cNvCxnSpPr>
          <p:nvPr/>
        </p:nvCxnSpPr>
        <p:spPr>
          <a:xfrm>
            <a:off x="2162807" y="2075477"/>
            <a:ext cx="1661576" cy="82961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3C953715-0CA2-E44A-88D5-4D1BD63525FA}"/>
              </a:ext>
            </a:extLst>
          </p:cNvPr>
          <p:cNvCxnSpPr>
            <a:cxnSpLocks/>
          </p:cNvCxnSpPr>
          <p:nvPr/>
        </p:nvCxnSpPr>
        <p:spPr>
          <a:xfrm flipV="1">
            <a:off x="2481558" y="3146290"/>
            <a:ext cx="1371838" cy="703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AD310D82-F494-CB4D-9351-6479D69408E9}"/>
              </a:ext>
            </a:extLst>
          </p:cNvPr>
          <p:cNvCxnSpPr>
            <a:cxnSpLocks/>
          </p:cNvCxnSpPr>
          <p:nvPr/>
        </p:nvCxnSpPr>
        <p:spPr>
          <a:xfrm flipV="1">
            <a:off x="4587166" y="2380980"/>
            <a:ext cx="1178100" cy="5515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DD011F2D-617E-E540-BD25-085794F5084C}"/>
              </a:ext>
            </a:extLst>
          </p:cNvPr>
          <p:cNvSpPr txBox="1"/>
          <p:nvPr/>
        </p:nvSpPr>
        <p:spPr>
          <a:xfrm>
            <a:off x="2612103" y="1535216"/>
            <a:ext cx="1125946" cy="415498"/>
          </a:xfrm>
          <a:prstGeom prst="rect">
            <a:avLst/>
          </a:prstGeom>
          <a:noFill/>
        </p:spPr>
        <p:txBody>
          <a:bodyPr wrap="square" lIns="90000" rtlCol="0" anchor="t" anchorCtr="0">
            <a:spAutoFit/>
          </a:bodyPr>
          <a:lstStyle/>
          <a:p>
            <a:pPr algn="l">
              <a:lnSpc>
                <a:spcPct val="100000"/>
              </a:lnSpc>
            </a:pPr>
            <a:r>
              <a:rPr kumimoji="1" lang="ja-JP" altLang="en-US" sz="1050"/>
              <a:t>証明書ベースの署名を付与</a:t>
            </a:r>
          </a:p>
        </p:txBody>
      </p:sp>
      <p:sp>
        <p:nvSpPr>
          <p:cNvPr id="27" name="Freeform 625">
            <a:extLst>
              <a:ext uri="{FF2B5EF4-FFF2-40B4-BE49-F238E27FC236}">
                <a16:creationId xmlns:a16="http://schemas.microsoft.com/office/drawing/2014/main" id="{11B78BD9-FB8C-0647-8D5C-D4261381049F}"/>
              </a:ext>
            </a:extLst>
          </p:cNvPr>
          <p:cNvSpPr>
            <a:spLocks noEditPoints="1"/>
          </p:cNvSpPr>
          <p:nvPr/>
        </p:nvSpPr>
        <p:spPr bwMode="auto">
          <a:xfrm>
            <a:off x="3997984" y="2756097"/>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30" name="直線矢印コネクタ 29">
            <a:extLst>
              <a:ext uri="{FF2B5EF4-FFF2-40B4-BE49-F238E27FC236}">
                <a16:creationId xmlns:a16="http://schemas.microsoft.com/office/drawing/2014/main" id="{E2CFEE65-FB0D-934A-A2C8-09D14ED552FE}"/>
              </a:ext>
            </a:extLst>
          </p:cNvPr>
          <p:cNvCxnSpPr>
            <a:cxnSpLocks/>
          </p:cNvCxnSpPr>
          <p:nvPr/>
        </p:nvCxnSpPr>
        <p:spPr>
          <a:xfrm flipV="1">
            <a:off x="2479082" y="2206022"/>
            <a:ext cx="1345301" cy="74670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63BE3208-A5A7-784A-B481-8425526741E1}"/>
              </a:ext>
            </a:extLst>
          </p:cNvPr>
          <p:cNvCxnSpPr>
            <a:cxnSpLocks/>
          </p:cNvCxnSpPr>
          <p:nvPr/>
        </p:nvCxnSpPr>
        <p:spPr>
          <a:xfrm>
            <a:off x="4657826" y="2011648"/>
            <a:ext cx="1248174" cy="8552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5235B04C-5E59-2040-A493-74BAC3A5B26E}"/>
              </a:ext>
            </a:extLst>
          </p:cNvPr>
          <p:cNvSpPr txBox="1"/>
          <p:nvPr/>
        </p:nvSpPr>
        <p:spPr>
          <a:xfrm>
            <a:off x="5608049" y="2540209"/>
            <a:ext cx="1599764" cy="253916"/>
          </a:xfrm>
          <a:prstGeom prst="rect">
            <a:avLst/>
          </a:prstGeom>
          <a:noFill/>
        </p:spPr>
        <p:txBody>
          <a:bodyPr wrap="square" lIns="90000" rtlCol="0" anchor="t" anchorCtr="0">
            <a:spAutoFit/>
          </a:bodyPr>
          <a:lstStyle/>
          <a:p>
            <a:pPr algn="l">
              <a:lnSpc>
                <a:spcPct val="100000"/>
              </a:lnSpc>
            </a:pPr>
            <a:r>
              <a:rPr kumimoji="1" lang="ja-JP" altLang="en-US" sz="1050"/>
              <a:t>受信車両は検証が可能</a:t>
            </a:r>
          </a:p>
        </p:txBody>
      </p:sp>
      <p:sp>
        <p:nvSpPr>
          <p:cNvPr id="34" name="Freeform 2048">
            <a:extLst>
              <a:ext uri="{FF2B5EF4-FFF2-40B4-BE49-F238E27FC236}">
                <a16:creationId xmlns:a16="http://schemas.microsoft.com/office/drawing/2014/main" id="{046C2ABB-5686-2745-8DB2-CFDE9F0524CB}"/>
              </a:ext>
            </a:extLst>
          </p:cNvPr>
          <p:cNvSpPr>
            <a:spLocks noEditPoints="1"/>
          </p:cNvSpPr>
          <p:nvPr/>
        </p:nvSpPr>
        <p:spPr bwMode="auto">
          <a:xfrm>
            <a:off x="1841966" y="2942701"/>
            <a:ext cx="570821" cy="576114"/>
          </a:xfrm>
          <a:custGeom>
            <a:avLst/>
            <a:gdLst>
              <a:gd name="T0" fmla="*/ 237 w 474"/>
              <a:gd name="T1" fmla="*/ 0 h 428"/>
              <a:gd name="T2" fmla="*/ 0 w 474"/>
              <a:gd name="T3" fmla="*/ 428 h 428"/>
              <a:gd name="T4" fmla="*/ 474 w 474"/>
              <a:gd name="T5" fmla="*/ 95 h 428"/>
              <a:gd name="T6" fmla="*/ 237 w 474"/>
              <a:gd name="T7" fmla="*/ 95 h 428"/>
              <a:gd name="T8" fmla="*/ 47 w 474"/>
              <a:gd name="T9" fmla="*/ 380 h 428"/>
              <a:gd name="T10" fmla="*/ 95 w 474"/>
              <a:gd name="T11" fmla="*/ 333 h 428"/>
              <a:gd name="T12" fmla="*/ 95 w 474"/>
              <a:gd name="T13" fmla="*/ 380 h 428"/>
              <a:gd name="T14" fmla="*/ 47 w 474"/>
              <a:gd name="T15" fmla="*/ 285 h 428"/>
              <a:gd name="T16" fmla="*/ 95 w 474"/>
              <a:gd name="T17" fmla="*/ 238 h 428"/>
              <a:gd name="T18" fmla="*/ 95 w 474"/>
              <a:gd name="T19" fmla="*/ 285 h 428"/>
              <a:gd name="T20" fmla="*/ 47 w 474"/>
              <a:gd name="T21" fmla="*/ 190 h 428"/>
              <a:gd name="T22" fmla="*/ 95 w 474"/>
              <a:gd name="T23" fmla="*/ 143 h 428"/>
              <a:gd name="T24" fmla="*/ 95 w 474"/>
              <a:gd name="T25" fmla="*/ 190 h 428"/>
              <a:gd name="T26" fmla="*/ 47 w 474"/>
              <a:gd name="T27" fmla="*/ 95 h 428"/>
              <a:gd name="T28" fmla="*/ 95 w 474"/>
              <a:gd name="T29" fmla="*/ 48 h 428"/>
              <a:gd name="T30" fmla="*/ 95 w 474"/>
              <a:gd name="T31" fmla="*/ 95 h 428"/>
              <a:gd name="T32" fmla="*/ 142 w 474"/>
              <a:gd name="T33" fmla="*/ 380 h 428"/>
              <a:gd name="T34" fmla="*/ 190 w 474"/>
              <a:gd name="T35" fmla="*/ 333 h 428"/>
              <a:gd name="T36" fmla="*/ 190 w 474"/>
              <a:gd name="T37" fmla="*/ 380 h 428"/>
              <a:gd name="T38" fmla="*/ 142 w 474"/>
              <a:gd name="T39" fmla="*/ 285 h 428"/>
              <a:gd name="T40" fmla="*/ 190 w 474"/>
              <a:gd name="T41" fmla="*/ 238 h 428"/>
              <a:gd name="T42" fmla="*/ 190 w 474"/>
              <a:gd name="T43" fmla="*/ 285 h 428"/>
              <a:gd name="T44" fmla="*/ 142 w 474"/>
              <a:gd name="T45" fmla="*/ 190 h 428"/>
              <a:gd name="T46" fmla="*/ 190 w 474"/>
              <a:gd name="T47" fmla="*/ 143 h 428"/>
              <a:gd name="T48" fmla="*/ 190 w 474"/>
              <a:gd name="T49" fmla="*/ 190 h 428"/>
              <a:gd name="T50" fmla="*/ 142 w 474"/>
              <a:gd name="T51" fmla="*/ 95 h 428"/>
              <a:gd name="T52" fmla="*/ 190 w 474"/>
              <a:gd name="T53" fmla="*/ 48 h 428"/>
              <a:gd name="T54" fmla="*/ 190 w 474"/>
              <a:gd name="T55" fmla="*/ 95 h 428"/>
              <a:gd name="T56" fmla="*/ 237 w 474"/>
              <a:gd name="T57" fmla="*/ 380 h 428"/>
              <a:gd name="T58" fmla="*/ 284 w 474"/>
              <a:gd name="T59" fmla="*/ 333 h 428"/>
              <a:gd name="T60" fmla="*/ 237 w 474"/>
              <a:gd name="T61" fmla="*/ 285 h 428"/>
              <a:gd name="T62" fmla="*/ 284 w 474"/>
              <a:gd name="T63" fmla="*/ 238 h 428"/>
              <a:gd name="T64" fmla="*/ 237 w 474"/>
              <a:gd name="T65" fmla="*/ 190 h 428"/>
              <a:gd name="T66" fmla="*/ 427 w 474"/>
              <a:gd name="T67" fmla="*/ 143 h 428"/>
              <a:gd name="T68" fmla="*/ 427 w 474"/>
              <a:gd name="T69" fmla="*/ 380 h 428"/>
              <a:gd name="T70" fmla="*/ 332 w 474"/>
              <a:gd name="T71" fmla="*/ 190 h 428"/>
              <a:gd name="T72" fmla="*/ 379 w 474"/>
              <a:gd name="T73" fmla="*/ 238 h 428"/>
              <a:gd name="T74" fmla="*/ 379 w 474"/>
              <a:gd name="T75" fmla="*/ 190 h 428"/>
              <a:gd name="T76" fmla="*/ 332 w 474"/>
              <a:gd name="T77" fmla="*/ 285 h 428"/>
              <a:gd name="T78" fmla="*/ 379 w 474"/>
              <a:gd name="T79" fmla="*/ 333 h 428"/>
              <a:gd name="T80" fmla="*/ 379 w 474"/>
              <a:gd name="T81" fmla="*/ 285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4" h="428">
                <a:moveTo>
                  <a:pt x="237" y="95"/>
                </a:moveTo>
                <a:lnTo>
                  <a:pt x="237" y="0"/>
                </a:lnTo>
                <a:lnTo>
                  <a:pt x="0" y="0"/>
                </a:lnTo>
                <a:lnTo>
                  <a:pt x="0" y="428"/>
                </a:lnTo>
                <a:lnTo>
                  <a:pt x="474" y="428"/>
                </a:lnTo>
                <a:lnTo>
                  <a:pt x="474" y="95"/>
                </a:lnTo>
                <a:lnTo>
                  <a:pt x="237" y="95"/>
                </a:lnTo>
                <a:lnTo>
                  <a:pt x="237" y="95"/>
                </a:lnTo>
                <a:close/>
                <a:moveTo>
                  <a:pt x="95" y="380"/>
                </a:moveTo>
                <a:lnTo>
                  <a:pt x="47" y="380"/>
                </a:lnTo>
                <a:lnTo>
                  <a:pt x="47" y="333"/>
                </a:lnTo>
                <a:lnTo>
                  <a:pt x="95" y="333"/>
                </a:lnTo>
                <a:lnTo>
                  <a:pt x="95" y="380"/>
                </a:lnTo>
                <a:lnTo>
                  <a:pt x="95" y="380"/>
                </a:lnTo>
                <a:close/>
                <a:moveTo>
                  <a:pt x="95" y="285"/>
                </a:moveTo>
                <a:lnTo>
                  <a:pt x="47" y="285"/>
                </a:lnTo>
                <a:lnTo>
                  <a:pt x="47" y="238"/>
                </a:lnTo>
                <a:lnTo>
                  <a:pt x="95" y="238"/>
                </a:lnTo>
                <a:lnTo>
                  <a:pt x="95" y="285"/>
                </a:lnTo>
                <a:lnTo>
                  <a:pt x="95" y="285"/>
                </a:lnTo>
                <a:close/>
                <a:moveTo>
                  <a:pt x="95" y="190"/>
                </a:moveTo>
                <a:lnTo>
                  <a:pt x="47" y="190"/>
                </a:lnTo>
                <a:lnTo>
                  <a:pt x="47" y="143"/>
                </a:lnTo>
                <a:lnTo>
                  <a:pt x="95" y="143"/>
                </a:lnTo>
                <a:lnTo>
                  <a:pt x="95" y="190"/>
                </a:lnTo>
                <a:lnTo>
                  <a:pt x="95" y="190"/>
                </a:lnTo>
                <a:close/>
                <a:moveTo>
                  <a:pt x="95" y="95"/>
                </a:moveTo>
                <a:lnTo>
                  <a:pt x="47" y="95"/>
                </a:lnTo>
                <a:lnTo>
                  <a:pt x="47" y="48"/>
                </a:lnTo>
                <a:lnTo>
                  <a:pt x="95" y="48"/>
                </a:lnTo>
                <a:lnTo>
                  <a:pt x="95" y="95"/>
                </a:lnTo>
                <a:lnTo>
                  <a:pt x="95" y="95"/>
                </a:lnTo>
                <a:close/>
                <a:moveTo>
                  <a:pt x="190" y="380"/>
                </a:moveTo>
                <a:lnTo>
                  <a:pt x="142" y="380"/>
                </a:lnTo>
                <a:lnTo>
                  <a:pt x="142" y="333"/>
                </a:lnTo>
                <a:lnTo>
                  <a:pt x="190" y="333"/>
                </a:lnTo>
                <a:lnTo>
                  <a:pt x="190" y="380"/>
                </a:lnTo>
                <a:lnTo>
                  <a:pt x="190" y="380"/>
                </a:lnTo>
                <a:close/>
                <a:moveTo>
                  <a:pt x="190" y="285"/>
                </a:moveTo>
                <a:lnTo>
                  <a:pt x="142" y="285"/>
                </a:lnTo>
                <a:lnTo>
                  <a:pt x="142" y="238"/>
                </a:lnTo>
                <a:lnTo>
                  <a:pt x="190" y="238"/>
                </a:lnTo>
                <a:lnTo>
                  <a:pt x="190" y="285"/>
                </a:lnTo>
                <a:lnTo>
                  <a:pt x="190" y="285"/>
                </a:lnTo>
                <a:close/>
                <a:moveTo>
                  <a:pt x="190" y="190"/>
                </a:moveTo>
                <a:lnTo>
                  <a:pt x="142" y="190"/>
                </a:lnTo>
                <a:lnTo>
                  <a:pt x="142" y="143"/>
                </a:lnTo>
                <a:lnTo>
                  <a:pt x="190" y="143"/>
                </a:lnTo>
                <a:lnTo>
                  <a:pt x="190" y="190"/>
                </a:lnTo>
                <a:lnTo>
                  <a:pt x="190" y="190"/>
                </a:lnTo>
                <a:close/>
                <a:moveTo>
                  <a:pt x="190" y="95"/>
                </a:moveTo>
                <a:lnTo>
                  <a:pt x="142" y="95"/>
                </a:lnTo>
                <a:lnTo>
                  <a:pt x="142" y="48"/>
                </a:lnTo>
                <a:lnTo>
                  <a:pt x="190" y="48"/>
                </a:lnTo>
                <a:lnTo>
                  <a:pt x="190" y="95"/>
                </a:lnTo>
                <a:lnTo>
                  <a:pt x="190" y="95"/>
                </a:lnTo>
                <a:close/>
                <a:moveTo>
                  <a:pt x="427" y="380"/>
                </a:moveTo>
                <a:lnTo>
                  <a:pt x="237" y="380"/>
                </a:lnTo>
                <a:lnTo>
                  <a:pt x="237" y="333"/>
                </a:lnTo>
                <a:lnTo>
                  <a:pt x="284" y="333"/>
                </a:lnTo>
                <a:lnTo>
                  <a:pt x="284" y="285"/>
                </a:lnTo>
                <a:lnTo>
                  <a:pt x="237" y="285"/>
                </a:lnTo>
                <a:lnTo>
                  <a:pt x="237" y="238"/>
                </a:lnTo>
                <a:lnTo>
                  <a:pt x="284" y="238"/>
                </a:lnTo>
                <a:lnTo>
                  <a:pt x="284" y="190"/>
                </a:lnTo>
                <a:lnTo>
                  <a:pt x="237" y="190"/>
                </a:lnTo>
                <a:lnTo>
                  <a:pt x="237" y="143"/>
                </a:lnTo>
                <a:lnTo>
                  <a:pt x="427" y="143"/>
                </a:lnTo>
                <a:lnTo>
                  <a:pt x="427" y="380"/>
                </a:lnTo>
                <a:lnTo>
                  <a:pt x="427" y="380"/>
                </a:lnTo>
                <a:close/>
                <a:moveTo>
                  <a:pt x="379" y="190"/>
                </a:moveTo>
                <a:lnTo>
                  <a:pt x="332" y="190"/>
                </a:lnTo>
                <a:lnTo>
                  <a:pt x="332" y="238"/>
                </a:lnTo>
                <a:lnTo>
                  <a:pt x="379" y="238"/>
                </a:lnTo>
                <a:lnTo>
                  <a:pt x="379" y="190"/>
                </a:lnTo>
                <a:lnTo>
                  <a:pt x="379" y="190"/>
                </a:lnTo>
                <a:close/>
                <a:moveTo>
                  <a:pt x="379" y="285"/>
                </a:moveTo>
                <a:lnTo>
                  <a:pt x="332" y="285"/>
                </a:lnTo>
                <a:lnTo>
                  <a:pt x="332" y="333"/>
                </a:lnTo>
                <a:lnTo>
                  <a:pt x="379" y="333"/>
                </a:lnTo>
                <a:lnTo>
                  <a:pt x="379" y="285"/>
                </a:lnTo>
                <a:lnTo>
                  <a:pt x="379" y="285"/>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35" name="テキスト ボックス 34">
            <a:extLst>
              <a:ext uri="{FF2B5EF4-FFF2-40B4-BE49-F238E27FC236}">
                <a16:creationId xmlns:a16="http://schemas.microsoft.com/office/drawing/2014/main" id="{C7B6FE0D-1B80-2145-B034-839A9E196B7A}"/>
              </a:ext>
            </a:extLst>
          </p:cNvPr>
          <p:cNvSpPr txBox="1"/>
          <p:nvPr/>
        </p:nvSpPr>
        <p:spPr>
          <a:xfrm>
            <a:off x="1186313" y="3518815"/>
            <a:ext cx="1922528" cy="415498"/>
          </a:xfrm>
          <a:prstGeom prst="rect">
            <a:avLst/>
          </a:prstGeom>
          <a:noFill/>
        </p:spPr>
        <p:txBody>
          <a:bodyPr wrap="square" lIns="90000" rtlCol="0" anchor="t" anchorCtr="0">
            <a:spAutoFit/>
          </a:bodyPr>
          <a:lstStyle/>
          <a:p>
            <a:pPr algn="ctr">
              <a:lnSpc>
                <a:spcPct val="100000"/>
              </a:lnSpc>
            </a:pPr>
            <a:r>
              <a:rPr kumimoji="1" lang="ja-JP" altLang="en-US" sz="1050"/>
              <a:t>認証局</a:t>
            </a:r>
            <a:endParaRPr kumimoji="1" lang="en-US" altLang="ja-JP" sz="1050" dirty="0"/>
          </a:p>
          <a:p>
            <a:pPr algn="ctr">
              <a:lnSpc>
                <a:spcPct val="100000"/>
              </a:lnSpc>
            </a:pPr>
            <a:r>
              <a:rPr kumimoji="1" lang="ja-JP" altLang="en-US" sz="1050"/>
              <a:t>証明書の長期的な発行と管理</a:t>
            </a:r>
          </a:p>
        </p:txBody>
      </p:sp>
      <p:sp>
        <p:nvSpPr>
          <p:cNvPr id="46" name="テキスト ボックス 45">
            <a:extLst>
              <a:ext uri="{FF2B5EF4-FFF2-40B4-BE49-F238E27FC236}">
                <a16:creationId xmlns:a16="http://schemas.microsoft.com/office/drawing/2014/main" id="{59576CCF-6967-CB44-A9F0-49BA0EF60D0B}"/>
              </a:ext>
            </a:extLst>
          </p:cNvPr>
          <p:cNvSpPr txBox="1"/>
          <p:nvPr/>
        </p:nvSpPr>
        <p:spPr>
          <a:xfrm>
            <a:off x="2794025" y="3216626"/>
            <a:ext cx="895565" cy="253916"/>
          </a:xfrm>
          <a:prstGeom prst="rect">
            <a:avLst/>
          </a:prstGeom>
          <a:noFill/>
        </p:spPr>
        <p:txBody>
          <a:bodyPr wrap="square" lIns="90000" rtlCol="0" anchor="t" anchorCtr="0">
            <a:spAutoFit/>
          </a:bodyPr>
          <a:lstStyle/>
          <a:p>
            <a:pPr algn="l">
              <a:lnSpc>
                <a:spcPct val="100000"/>
              </a:lnSpc>
            </a:pPr>
            <a:r>
              <a:rPr kumimoji="1" lang="ja-JP" altLang="en-US" sz="1050"/>
              <a:t>仮名の付与</a:t>
            </a:r>
          </a:p>
        </p:txBody>
      </p:sp>
      <p:sp>
        <p:nvSpPr>
          <p:cNvPr id="54" name="テキスト ボックス 53">
            <a:extLst>
              <a:ext uri="{FF2B5EF4-FFF2-40B4-BE49-F238E27FC236}">
                <a16:creationId xmlns:a16="http://schemas.microsoft.com/office/drawing/2014/main" id="{21935E27-62AB-6A41-B7C4-B2FAC9FC8E12}"/>
              </a:ext>
            </a:extLst>
          </p:cNvPr>
          <p:cNvSpPr txBox="1"/>
          <p:nvPr/>
        </p:nvSpPr>
        <p:spPr>
          <a:xfrm>
            <a:off x="102878" y="3940206"/>
            <a:ext cx="4099389" cy="369332"/>
          </a:xfrm>
          <a:prstGeom prst="rect">
            <a:avLst/>
          </a:prstGeom>
          <a:noFill/>
        </p:spPr>
        <p:txBody>
          <a:bodyPr wrap="square" lIns="90000" rtlCol="0" anchor="t" anchorCtr="0">
            <a:spAutoFit/>
          </a:bodyPr>
          <a:lstStyle/>
          <a:p>
            <a:pPr algn="l">
              <a:lnSpc>
                <a:spcPct val="100000"/>
              </a:lnSpc>
            </a:pPr>
            <a:r>
              <a:rPr kumimoji="1" lang="ja-JP" altLang="en-US"/>
              <a:t>車両は一定の間隔で証明書を要求する</a:t>
            </a:r>
            <a:endParaRPr kumimoji="1" lang="en-US" altLang="ja-JP" dirty="0"/>
          </a:p>
        </p:txBody>
      </p:sp>
      <p:cxnSp>
        <p:nvCxnSpPr>
          <p:cNvPr id="56" name="直線矢印コネクタ 55">
            <a:extLst>
              <a:ext uri="{FF2B5EF4-FFF2-40B4-BE49-F238E27FC236}">
                <a16:creationId xmlns:a16="http://schemas.microsoft.com/office/drawing/2014/main" id="{8CE5A6A8-2A64-994A-B7FC-4425CD6DA69D}"/>
              </a:ext>
            </a:extLst>
          </p:cNvPr>
          <p:cNvCxnSpPr>
            <a:cxnSpLocks/>
          </p:cNvCxnSpPr>
          <p:nvPr/>
        </p:nvCxnSpPr>
        <p:spPr>
          <a:xfrm>
            <a:off x="4109801" y="4104324"/>
            <a:ext cx="33080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テキスト ボックス 56">
            <a:extLst>
              <a:ext uri="{FF2B5EF4-FFF2-40B4-BE49-F238E27FC236}">
                <a16:creationId xmlns:a16="http://schemas.microsoft.com/office/drawing/2014/main" id="{EB37D916-6304-344C-B902-069BBEA9381B}"/>
              </a:ext>
            </a:extLst>
          </p:cNvPr>
          <p:cNvSpPr txBox="1"/>
          <p:nvPr/>
        </p:nvSpPr>
        <p:spPr>
          <a:xfrm>
            <a:off x="4367670" y="3934313"/>
            <a:ext cx="4396344" cy="369332"/>
          </a:xfrm>
          <a:prstGeom prst="rect">
            <a:avLst/>
          </a:prstGeom>
          <a:noFill/>
        </p:spPr>
        <p:txBody>
          <a:bodyPr wrap="square" lIns="90000" rtlCol="0" anchor="t" anchorCtr="0">
            <a:spAutoFit/>
          </a:bodyPr>
          <a:lstStyle/>
          <a:p>
            <a:pPr algn="l">
              <a:lnSpc>
                <a:spcPct val="100000"/>
              </a:lnSpc>
            </a:pPr>
            <a:r>
              <a:rPr kumimoji="1" lang="ja-JP" altLang="en-US"/>
              <a:t>認証局との通信のオーバーヘッドが発生</a:t>
            </a:r>
          </a:p>
        </p:txBody>
      </p:sp>
      <p:sp>
        <p:nvSpPr>
          <p:cNvPr id="59" name="テキスト ボックス 58">
            <a:extLst>
              <a:ext uri="{FF2B5EF4-FFF2-40B4-BE49-F238E27FC236}">
                <a16:creationId xmlns:a16="http://schemas.microsoft.com/office/drawing/2014/main" id="{D9FBF477-FC0E-AB4A-8026-2C41B3DE93F0}"/>
              </a:ext>
            </a:extLst>
          </p:cNvPr>
          <p:cNvSpPr txBox="1"/>
          <p:nvPr/>
        </p:nvSpPr>
        <p:spPr>
          <a:xfrm>
            <a:off x="1310092" y="4415796"/>
            <a:ext cx="5784350" cy="369332"/>
          </a:xfrm>
          <a:prstGeom prst="rect">
            <a:avLst/>
          </a:prstGeom>
          <a:noFill/>
        </p:spPr>
        <p:txBody>
          <a:bodyPr wrap="square" lIns="90000" rtlCol="0" anchor="t" anchorCtr="0">
            <a:spAutoFit/>
          </a:bodyPr>
          <a:lstStyle/>
          <a:p>
            <a:pPr algn="l">
              <a:lnSpc>
                <a:spcPct val="100000"/>
              </a:lnSpc>
            </a:pPr>
            <a:r>
              <a:rPr kumimoji="1" lang="ja-JP" altLang="en-US"/>
              <a:t>車両が自ら仮名を発行する自己発行アプローチの提案</a:t>
            </a:r>
          </a:p>
        </p:txBody>
      </p:sp>
      <p:cxnSp>
        <p:nvCxnSpPr>
          <p:cNvPr id="60" name="直線矢印コネクタ 59">
            <a:extLst>
              <a:ext uri="{FF2B5EF4-FFF2-40B4-BE49-F238E27FC236}">
                <a16:creationId xmlns:a16="http://schemas.microsoft.com/office/drawing/2014/main" id="{D1C02506-7594-3448-B866-28FE068D4D5E}"/>
              </a:ext>
            </a:extLst>
          </p:cNvPr>
          <p:cNvCxnSpPr>
            <a:cxnSpLocks/>
          </p:cNvCxnSpPr>
          <p:nvPr/>
        </p:nvCxnSpPr>
        <p:spPr>
          <a:xfrm>
            <a:off x="4249270" y="4104324"/>
            <a:ext cx="0" cy="3258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テキスト ボックス 69">
            <a:extLst>
              <a:ext uri="{FF2B5EF4-FFF2-40B4-BE49-F238E27FC236}">
                <a16:creationId xmlns:a16="http://schemas.microsoft.com/office/drawing/2014/main" id="{6DFFC887-B4B5-7845-82BB-3A7FAF2854C3}"/>
              </a:ext>
            </a:extLst>
          </p:cNvPr>
          <p:cNvSpPr txBox="1"/>
          <p:nvPr/>
        </p:nvSpPr>
        <p:spPr>
          <a:xfrm>
            <a:off x="948967" y="5095880"/>
            <a:ext cx="7726166" cy="646331"/>
          </a:xfrm>
          <a:prstGeom prst="rect">
            <a:avLst/>
          </a:prstGeom>
          <a:noFill/>
        </p:spPr>
        <p:txBody>
          <a:bodyPr wrap="square" lIns="90000" rtlCol="0" anchor="t" anchorCtr="0">
            <a:spAutoFit/>
          </a:bodyPr>
          <a:lstStyle/>
          <a:p>
            <a:pPr algn="l">
              <a:lnSpc>
                <a:spcPct val="100000"/>
              </a:lnSpc>
            </a:pPr>
            <a:r>
              <a:rPr kumimoji="1" lang="ja-JP" altLang="en-US"/>
              <a:t>道路の交差点や無料駐車場などの社交スポットに車両が集まった時</a:t>
            </a:r>
            <a:r>
              <a:rPr kumimoji="1" lang="en-US" altLang="ja-JP" dirty="0"/>
              <a:t>, </a:t>
            </a:r>
          </a:p>
          <a:p>
            <a:pPr algn="l">
              <a:lnSpc>
                <a:spcPct val="100000"/>
              </a:lnSpc>
            </a:pPr>
            <a:r>
              <a:rPr kumimoji="1" lang="ja-JP" altLang="en-US"/>
              <a:t>匿名設定サイズ</a:t>
            </a:r>
            <a:r>
              <a:rPr kumimoji="1" lang="en-US" altLang="ja-JP" dirty="0"/>
              <a:t>(ASS)</a:t>
            </a:r>
            <a:r>
              <a:rPr kumimoji="1" lang="ja-JP" altLang="en-US"/>
              <a:t>が閾値に達すると仮名が生成される</a:t>
            </a:r>
          </a:p>
        </p:txBody>
      </p:sp>
      <p:sp>
        <p:nvSpPr>
          <p:cNvPr id="71" name="正方形/長方形 70">
            <a:extLst>
              <a:ext uri="{FF2B5EF4-FFF2-40B4-BE49-F238E27FC236}">
                <a16:creationId xmlns:a16="http://schemas.microsoft.com/office/drawing/2014/main" id="{ED7BBBA4-7618-A940-86B8-5C786C8E3954}"/>
              </a:ext>
            </a:extLst>
          </p:cNvPr>
          <p:cNvSpPr/>
          <p:nvPr/>
        </p:nvSpPr>
        <p:spPr>
          <a:xfrm>
            <a:off x="907871" y="4870317"/>
            <a:ext cx="7168258" cy="137445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テキスト ボックス 71">
            <a:extLst>
              <a:ext uri="{FF2B5EF4-FFF2-40B4-BE49-F238E27FC236}">
                <a16:creationId xmlns:a16="http://schemas.microsoft.com/office/drawing/2014/main" id="{6D3B2DD4-9FCE-A244-8E51-5EB19FA4656B}"/>
              </a:ext>
            </a:extLst>
          </p:cNvPr>
          <p:cNvSpPr txBox="1"/>
          <p:nvPr/>
        </p:nvSpPr>
        <p:spPr>
          <a:xfrm>
            <a:off x="948967" y="4737087"/>
            <a:ext cx="2260315" cy="369332"/>
          </a:xfrm>
          <a:prstGeom prst="rect">
            <a:avLst/>
          </a:prstGeom>
          <a:solidFill>
            <a:schemeClr val="bg1"/>
          </a:solidFill>
        </p:spPr>
        <p:txBody>
          <a:bodyPr wrap="square" lIns="90000" rtlCol="0" anchor="t" anchorCtr="0">
            <a:spAutoFit/>
          </a:bodyPr>
          <a:lstStyle/>
          <a:p>
            <a:pPr algn="l">
              <a:lnSpc>
                <a:spcPct val="100000"/>
              </a:lnSpc>
            </a:pPr>
            <a:r>
              <a:rPr kumimoji="1" lang="ja-JP" altLang="en-US"/>
              <a:t>新しい仮名変更戦略</a:t>
            </a:r>
          </a:p>
        </p:txBody>
      </p:sp>
      <p:cxnSp>
        <p:nvCxnSpPr>
          <p:cNvPr id="73" name="直線矢印コネクタ 72">
            <a:extLst>
              <a:ext uri="{FF2B5EF4-FFF2-40B4-BE49-F238E27FC236}">
                <a16:creationId xmlns:a16="http://schemas.microsoft.com/office/drawing/2014/main" id="{E1ED8496-BB52-3540-AC97-D055D909E5B6}"/>
              </a:ext>
            </a:extLst>
          </p:cNvPr>
          <p:cNvCxnSpPr>
            <a:cxnSpLocks/>
          </p:cNvCxnSpPr>
          <p:nvPr/>
        </p:nvCxnSpPr>
        <p:spPr>
          <a:xfrm>
            <a:off x="4318892" y="5742211"/>
            <a:ext cx="0" cy="1619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6874CD73-9402-7A47-9027-BCAB1F60DF8C}"/>
              </a:ext>
            </a:extLst>
          </p:cNvPr>
          <p:cNvSpPr txBox="1"/>
          <p:nvPr/>
        </p:nvSpPr>
        <p:spPr>
          <a:xfrm>
            <a:off x="2174537" y="5895752"/>
            <a:ext cx="4312043" cy="369332"/>
          </a:xfrm>
          <a:prstGeom prst="rect">
            <a:avLst/>
          </a:prstGeom>
          <a:noFill/>
        </p:spPr>
        <p:txBody>
          <a:bodyPr wrap="square" lIns="90000" rtlCol="0" anchor="t" anchorCtr="0">
            <a:spAutoFit/>
          </a:bodyPr>
          <a:lstStyle/>
          <a:p>
            <a:pPr algn="l">
              <a:lnSpc>
                <a:spcPct val="100000"/>
              </a:lnSpc>
            </a:pPr>
            <a:r>
              <a:rPr kumimoji="1" lang="ja-JP" altLang="en-US"/>
              <a:t>低密度のシナリオではうまく機能しない</a:t>
            </a:r>
          </a:p>
        </p:txBody>
      </p:sp>
      <p:cxnSp>
        <p:nvCxnSpPr>
          <p:cNvPr id="75" name="直線矢印コネクタ 74">
            <a:extLst>
              <a:ext uri="{FF2B5EF4-FFF2-40B4-BE49-F238E27FC236}">
                <a16:creationId xmlns:a16="http://schemas.microsoft.com/office/drawing/2014/main" id="{5A298EB9-B0B0-C947-849A-6122975E17C3}"/>
              </a:ext>
            </a:extLst>
          </p:cNvPr>
          <p:cNvCxnSpPr>
            <a:cxnSpLocks/>
          </p:cNvCxnSpPr>
          <p:nvPr/>
        </p:nvCxnSpPr>
        <p:spPr>
          <a:xfrm>
            <a:off x="4330558" y="6289452"/>
            <a:ext cx="0" cy="20805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テキスト ボックス 75">
            <a:extLst>
              <a:ext uri="{FF2B5EF4-FFF2-40B4-BE49-F238E27FC236}">
                <a16:creationId xmlns:a16="http://schemas.microsoft.com/office/drawing/2014/main" id="{BB72A44D-6C8D-3242-88F3-08E6D66AD02B}"/>
              </a:ext>
            </a:extLst>
          </p:cNvPr>
          <p:cNvSpPr txBox="1"/>
          <p:nvPr/>
        </p:nvSpPr>
        <p:spPr>
          <a:xfrm>
            <a:off x="449119" y="6497504"/>
            <a:ext cx="8085761" cy="369332"/>
          </a:xfrm>
          <a:prstGeom prst="rect">
            <a:avLst/>
          </a:prstGeom>
          <a:noFill/>
        </p:spPr>
        <p:txBody>
          <a:bodyPr wrap="square" lIns="90000" rtlCol="0" anchor="t" anchorCtr="0">
            <a:spAutoFit/>
          </a:bodyPr>
          <a:lstStyle/>
          <a:p>
            <a:pPr algn="l">
              <a:lnSpc>
                <a:spcPct val="100000"/>
              </a:lnSpc>
            </a:pPr>
            <a:r>
              <a:rPr kumimoji="1" lang="ja-JP" altLang="en-US"/>
              <a:t>複数の協力当局のみがアクセスできる仮名に情報を直接埋め込む方法を提案</a:t>
            </a:r>
          </a:p>
        </p:txBody>
      </p:sp>
      <p:cxnSp>
        <p:nvCxnSpPr>
          <p:cNvPr id="36" name="直線コネクタ 35">
            <a:extLst>
              <a:ext uri="{FF2B5EF4-FFF2-40B4-BE49-F238E27FC236}">
                <a16:creationId xmlns:a16="http://schemas.microsoft.com/office/drawing/2014/main" id="{924BE92D-03E9-014D-91BC-39E0E4543851}"/>
              </a:ext>
            </a:extLst>
          </p:cNvPr>
          <p:cNvCxnSpPr>
            <a:cxnSpLocks/>
          </p:cNvCxnSpPr>
          <p:nvPr/>
        </p:nvCxnSpPr>
        <p:spPr>
          <a:xfrm>
            <a:off x="1310092" y="4737087"/>
            <a:ext cx="5607075"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0BD3E384-E96B-2E42-AF30-AE4090A16FAE}"/>
              </a:ext>
            </a:extLst>
          </p:cNvPr>
          <p:cNvCxnSpPr/>
          <p:nvPr/>
        </p:nvCxnSpPr>
        <p:spPr>
          <a:xfrm>
            <a:off x="413158" y="6781250"/>
            <a:ext cx="812172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1316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FCD812C-B07C-DF46-AD54-3B017104EFC2}"/>
              </a:ext>
            </a:extLst>
          </p:cNvPr>
          <p:cNvSpPr>
            <a:spLocks noGrp="1"/>
          </p:cNvSpPr>
          <p:nvPr>
            <p:ph type="title"/>
          </p:nvPr>
        </p:nvSpPr>
        <p:spPr/>
        <p:txBody>
          <a:bodyPr>
            <a:normAutofit/>
          </a:bodyPr>
          <a:lstStyle/>
          <a:p>
            <a:r>
              <a:rPr lang="en-US" altLang="ja-JP" sz="3200" dirty="0"/>
              <a:t>IV. PRIVACY-PRESERVING AUTHENTICATION</a:t>
            </a:r>
            <a:r>
              <a:rPr lang="ja-JP" altLang="ja-JP" sz="3200"/>
              <a:t> </a:t>
            </a:r>
            <a:endParaRPr kumimoji="1" lang="ja-JP" altLang="en-US" sz="3200"/>
          </a:p>
        </p:txBody>
      </p:sp>
      <p:sp>
        <p:nvSpPr>
          <p:cNvPr id="3" name="テキスト ボックス 2">
            <a:extLst>
              <a:ext uri="{FF2B5EF4-FFF2-40B4-BE49-F238E27FC236}">
                <a16:creationId xmlns:a16="http://schemas.microsoft.com/office/drawing/2014/main" id="{781DB21A-012A-924E-8EA5-358FE1843E20}"/>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B. Schemes Based on Public Key Infrastructure</a:t>
            </a:r>
            <a:r>
              <a:rPr lang="ja-JP" altLang="ja-JP"/>
              <a:t> </a:t>
            </a:r>
            <a:endParaRPr kumimoji="1" lang="ja-JP" altLang="en-US"/>
          </a:p>
        </p:txBody>
      </p:sp>
      <p:sp>
        <p:nvSpPr>
          <p:cNvPr id="4" name="正方形/長方形 3">
            <a:extLst>
              <a:ext uri="{FF2B5EF4-FFF2-40B4-BE49-F238E27FC236}">
                <a16:creationId xmlns:a16="http://schemas.microsoft.com/office/drawing/2014/main" id="{B33F6C97-716E-354D-9510-33D7B592C217}"/>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a:extLst>
              <a:ext uri="{FF2B5EF4-FFF2-40B4-BE49-F238E27FC236}">
                <a16:creationId xmlns:a16="http://schemas.microsoft.com/office/drawing/2014/main" id="{464BD5B2-25CC-6C40-AD9F-8C4DE2D2B11F}"/>
              </a:ext>
            </a:extLst>
          </p:cNvPr>
          <p:cNvSpPr txBox="1"/>
          <p:nvPr/>
        </p:nvSpPr>
        <p:spPr>
          <a:xfrm>
            <a:off x="277402" y="1801812"/>
            <a:ext cx="7736441" cy="369332"/>
          </a:xfrm>
          <a:prstGeom prst="rect">
            <a:avLst/>
          </a:prstGeom>
          <a:noFill/>
        </p:spPr>
        <p:txBody>
          <a:bodyPr wrap="square" lIns="90000" rtlCol="0" anchor="t" anchorCtr="0">
            <a:spAutoFit/>
          </a:bodyPr>
          <a:lstStyle/>
          <a:p>
            <a:pPr algn="l">
              <a:lnSpc>
                <a:spcPct val="100000"/>
              </a:lnSpc>
            </a:pPr>
            <a:r>
              <a:rPr kumimoji="1" lang="ja-JP" altLang="en-US"/>
              <a:t>匿名証明書の取り消しはスケーラビリティの問題によって制限される課題</a:t>
            </a:r>
          </a:p>
        </p:txBody>
      </p:sp>
      <p:sp>
        <p:nvSpPr>
          <p:cNvPr id="21" name="テキスト ボックス 20">
            <a:extLst>
              <a:ext uri="{FF2B5EF4-FFF2-40B4-BE49-F238E27FC236}">
                <a16:creationId xmlns:a16="http://schemas.microsoft.com/office/drawing/2014/main" id="{54B814C9-9753-DB42-9BF0-B195F3EAB553}"/>
              </a:ext>
            </a:extLst>
          </p:cNvPr>
          <p:cNvSpPr txBox="1"/>
          <p:nvPr/>
        </p:nvSpPr>
        <p:spPr>
          <a:xfrm>
            <a:off x="609278" y="2174710"/>
            <a:ext cx="7972747" cy="369332"/>
          </a:xfrm>
          <a:prstGeom prst="rect">
            <a:avLst/>
          </a:prstGeom>
          <a:noFill/>
        </p:spPr>
        <p:txBody>
          <a:bodyPr wrap="square" lIns="90000" rtlCol="0" anchor="t" anchorCtr="0">
            <a:spAutoFit/>
          </a:bodyPr>
          <a:lstStyle/>
          <a:p>
            <a:pPr marL="285750" indent="-285750" algn="l">
              <a:lnSpc>
                <a:spcPct val="100000"/>
              </a:lnSpc>
              <a:buClr>
                <a:srgbClr val="FF0000"/>
              </a:buClr>
              <a:buFont typeface="Wingdings" pitchFamily="2" charset="2"/>
              <a:buChar char="l"/>
            </a:pPr>
            <a:r>
              <a:rPr kumimoji="1" lang="ja-JP" altLang="en-US"/>
              <a:t>車両の証明書が失効した場合</a:t>
            </a:r>
            <a:r>
              <a:rPr kumimoji="1" lang="en-US" altLang="ja-JP" dirty="0"/>
              <a:t>, </a:t>
            </a:r>
            <a:r>
              <a:rPr kumimoji="1" lang="ja-JP" altLang="en-US"/>
              <a:t>認証局から仮名を受け取ることができない</a:t>
            </a:r>
          </a:p>
        </p:txBody>
      </p:sp>
      <p:sp>
        <p:nvSpPr>
          <p:cNvPr id="22" name="テキスト ボックス 21">
            <a:extLst>
              <a:ext uri="{FF2B5EF4-FFF2-40B4-BE49-F238E27FC236}">
                <a16:creationId xmlns:a16="http://schemas.microsoft.com/office/drawing/2014/main" id="{F263C96C-7E0D-AC43-8954-7147F93B8E40}"/>
              </a:ext>
            </a:extLst>
          </p:cNvPr>
          <p:cNvSpPr txBox="1"/>
          <p:nvPr/>
        </p:nvSpPr>
        <p:spPr>
          <a:xfrm>
            <a:off x="277402" y="2832723"/>
            <a:ext cx="8196745" cy="646331"/>
          </a:xfrm>
          <a:prstGeom prst="rect">
            <a:avLst/>
          </a:prstGeom>
          <a:noFill/>
        </p:spPr>
        <p:txBody>
          <a:bodyPr wrap="square" lIns="90000" rtlCol="0" anchor="t" anchorCtr="0">
            <a:spAutoFit/>
          </a:bodyPr>
          <a:lstStyle/>
          <a:p>
            <a:pPr algn="l">
              <a:lnSpc>
                <a:spcPct val="100000"/>
              </a:lnSpc>
            </a:pPr>
            <a:r>
              <a:rPr kumimoji="1" lang="ja-JP" altLang="en-US"/>
              <a:t>いくつもの</a:t>
            </a:r>
            <a:r>
              <a:rPr kumimoji="1" lang="en-US" altLang="ja-JP" dirty="0"/>
              <a:t>CRL</a:t>
            </a:r>
            <a:r>
              <a:rPr kumimoji="1" lang="ja-JP" altLang="en-US"/>
              <a:t>配信方法が提案されているが</a:t>
            </a:r>
            <a:r>
              <a:rPr kumimoji="1" lang="en-US" altLang="ja-JP" dirty="0"/>
              <a:t>, </a:t>
            </a:r>
            <a:r>
              <a:rPr kumimoji="1" lang="ja-JP" altLang="en-US"/>
              <a:t>全ての仮名が期限切れになるまで</a:t>
            </a:r>
            <a:r>
              <a:rPr kumimoji="1" lang="en-US" altLang="ja-JP" dirty="0"/>
              <a:t>, </a:t>
            </a:r>
            <a:r>
              <a:rPr kumimoji="1" lang="ja-JP" altLang="en-US"/>
              <a:t>失効した車両がネットワーク内で通信を続けることを防ぐことはできない</a:t>
            </a:r>
          </a:p>
        </p:txBody>
      </p:sp>
      <p:cxnSp>
        <p:nvCxnSpPr>
          <p:cNvPr id="23" name="直線矢印コネクタ 22">
            <a:extLst>
              <a:ext uri="{FF2B5EF4-FFF2-40B4-BE49-F238E27FC236}">
                <a16:creationId xmlns:a16="http://schemas.microsoft.com/office/drawing/2014/main" id="{9F6D1F6B-50C0-8940-928E-AEC088708ACD}"/>
              </a:ext>
            </a:extLst>
          </p:cNvPr>
          <p:cNvCxnSpPr>
            <a:cxnSpLocks/>
          </p:cNvCxnSpPr>
          <p:nvPr/>
        </p:nvCxnSpPr>
        <p:spPr>
          <a:xfrm>
            <a:off x="477846" y="2139109"/>
            <a:ext cx="0" cy="69361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51A6A554-C491-7E41-A972-55A5FBBE018F}"/>
              </a:ext>
            </a:extLst>
          </p:cNvPr>
          <p:cNvSpPr txBox="1"/>
          <p:nvPr/>
        </p:nvSpPr>
        <p:spPr>
          <a:xfrm>
            <a:off x="0" y="3845383"/>
            <a:ext cx="8947785" cy="369332"/>
          </a:xfrm>
          <a:prstGeom prst="rect">
            <a:avLst/>
          </a:prstGeom>
          <a:noFill/>
        </p:spPr>
        <p:txBody>
          <a:bodyPr wrap="square" lIns="90000" rtlCol="0" anchor="t" anchorCtr="0">
            <a:spAutoFit/>
          </a:bodyPr>
          <a:lstStyle/>
          <a:p>
            <a:pPr algn="l">
              <a:lnSpc>
                <a:spcPct val="100000"/>
              </a:lnSpc>
            </a:pPr>
            <a:r>
              <a:rPr kumimoji="1" lang="en-US" altLang="ja-JP" dirty="0"/>
              <a:t>VANET</a:t>
            </a:r>
            <a:r>
              <a:rPr kumimoji="1" lang="ja-JP" altLang="en-US"/>
              <a:t>の条件付きプライバシー保護</a:t>
            </a:r>
            <a:r>
              <a:rPr kumimoji="1" lang="en-US" altLang="ja-JP" dirty="0"/>
              <a:t>(EAAP)</a:t>
            </a:r>
            <a:r>
              <a:rPr kumimoji="1" lang="ja-JP" altLang="en-US"/>
              <a:t>を使用した効率的な匿名認証スキーム</a:t>
            </a:r>
            <a:r>
              <a:rPr kumimoji="1" lang="en-US" altLang="ja-JP" dirty="0"/>
              <a:t>(2010)</a:t>
            </a:r>
            <a:endParaRPr kumimoji="1" lang="ja-JP" altLang="en-US"/>
          </a:p>
        </p:txBody>
      </p:sp>
      <p:sp>
        <p:nvSpPr>
          <p:cNvPr id="26" name="テキスト ボックス 25">
            <a:extLst>
              <a:ext uri="{FF2B5EF4-FFF2-40B4-BE49-F238E27FC236}">
                <a16:creationId xmlns:a16="http://schemas.microsoft.com/office/drawing/2014/main" id="{20A07C74-0003-AB4F-8429-E5F012DE6F88}"/>
              </a:ext>
            </a:extLst>
          </p:cNvPr>
          <p:cNvSpPr txBox="1"/>
          <p:nvPr/>
        </p:nvSpPr>
        <p:spPr>
          <a:xfrm>
            <a:off x="609278" y="4214715"/>
            <a:ext cx="7589500" cy="1200329"/>
          </a:xfrm>
          <a:prstGeom prst="rect">
            <a:avLst/>
          </a:prstGeom>
          <a:noFill/>
        </p:spPr>
        <p:txBody>
          <a:bodyPr wrap="square" lIns="90000" rtlCol="0" anchor="t" anchorCtr="0">
            <a:spAutoFit/>
          </a:bodyPr>
          <a:lstStyle/>
          <a:p>
            <a:pPr marL="285750" indent="-285750" algn="l">
              <a:lnSpc>
                <a:spcPct val="100000"/>
              </a:lnSpc>
              <a:buClr>
                <a:srgbClr val="FF0000"/>
              </a:buClr>
              <a:buFont typeface="Wingdings" pitchFamily="2" charset="2"/>
              <a:buChar char="l"/>
            </a:pPr>
            <a:r>
              <a:rPr kumimoji="1" lang="en-US" altLang="ja-JP" dirty="0"/>
              <a:t>EAAP</a:t>
            </a:r>
            <a:r>
              <a:rPr kumimoji="1" lang="ja-JP" altLang="en-US"/>
              <a:t>の信頼できる機関は車両と</a:t>
            </a:r>
            <a:r>
              <a:rPr kumimoji="1" lang="en-US" altLang="ja-JP" dirty="0"/>
              <a:t>RSU</a:t>
            </a:r>
            <a:r>
              <a:rPr kumimoji="1" lang="ja-JP" altLang="en-US"/>
              <a:t>の匿名証明書の保存を</a:t>
            </a:r>
            <a:br>
              <a:rPr kumimoji="1" lang="en-US" altLang="ja-JP" dirty="0"/>
            </a:br>
            <a:r>
              <a:rPr kumimoji="1" lang="ja-JP" altLang="en-US"/>
              <a:t>必要としないまま認証が可能</a:t>
            </a:r>
            <a:endParaRPr kumimoji="1" lang="en-US" altLang="ja-JP" dirty="0"/>
          </a:p>
          <a:p>
            <a:pPr marL="285750" indent="-285750" algn="l">
              <a:lnSpc>
                <a:spcPct val="100000"/>
              </a:lnSpc>
              <a:buClr>
                <a:srgbClr val="FF0000"/>
              </a:buClr>
              <a:buFont typeface="Wingdings" pitchFamily="2" charset="2"/>
              <a:buChar char="l"/>
            </a:pPr>
            <a:r>
              <a:rPr kumimoji="1" lang="ja-JP" altLang="en-US"/>
              <a:t>信頼機関は不正な手段の匿名性を無効にし</a:t>
            </a:r>
            <a:r>
              <a:rPr kumimoji="1" lang="en-US" altLang="ja-JP" dirty="0"/>
              <a:t>, </a:t>
            </a:r>
            <a:r>
              <a:rPr kumimoji="1" lang="ja-JP" altLang="en-US"/>
              <a:t>本当の身元を開示可能</a:t>
            </a:r>
            <a:endParaRPr kumimoji="1" lang="en-US" altLang="ja-JP" dirty="0"/>
          </a:p>
          <a:p>
            <a:pPr marL="285750" indent="-285750" algn="l">
              <a:lnSpc>
                <a:spcPct val="100000"/>
              </a:lnSpc>
              <a:buClr>
                <a:srgbClr val="FF0000"/>
              </a:buClr>
              <a:buFont typeface="Wingdings" pitchFamily="2" charset="2"/>
              <a:buChar char="l"/>
            </a:pPr>
            <a:r>
              <a:rPr kumimoji="1" lang="ja-JP" altLang="en-US"/>
              <a:t>失効した</a:t>
            </a:r>
            <a:r>
              <a:rPr kumimoji="1" lang="en-US" altLang="ja-JP" dirty="0"/>
              <a:t>ID</a:t>
            </a:r>
            <a:r>
              <a:rPr kumimoji="1" lang="ja-JP" altLang="en-US"/>
              <a:t>は信頼機関によって管理される</a:t>
            </a:r>
          </a:p>
        </p:txBody>
      </p:sp>
      <p:cxnSp>
        <p:nvCxnSpPr>
          <p:cNvPr id="28" name="直線コネクタ 27">
            <a:extLst>
              <a:ext uri="{FF2B5EF4-FFF2-40B4-BE49-F238E27FC236}">
                <a16:creationId xmlns:a16="http://schemas.microsoft.com/office/drawing/2014/main" id="{FD408C91-AED5-C24C-9548-AA1F3C1133BE}"/>
              </a:ext>
            </a:extLst>
          </p:cNvPr>
          <p:cNvCxnSpPr>
            <a:cxnSpLocks/>
          </p:cNvCxnSpPr>
          <p:nvPr/>
        </p:nvCxnSpPr>
        <p:spPr>
          <a:xfrm>
            <a:off x="96819" y="4163345"/>
            <a:ext cx="8670663"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611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6ACB51-B248-C741-9565-E4C595FD7EEB}"/>
              </a:ext>
            </a:extLst>
          </p:cNvPr>
          <p:cNvSpPr>
            <a:spLocks noGrp="1"/>
          </p:cNvSpPr>
          <p:nvPr>
            <p:ph type="title"/>
          </p:nvPr>
        </p:nvSpPr>
        <p:spPr/>
        <p:txBody>
          <a:bodyPr>
            <a:normAutofit/>
          </a:bodyPr>
          <a:lstStyle/>
          <a:p>
            <a:r>
              <a:rPr kumimoji="1" lang="en-US" altLang="ja-JP" sz="3200" dirty="0"/>
              <a:t>IV. </a:t>
            </a:r>
            <a:r>
              <a:rPr lang="en-US" altLang="ja-JP" sz="3200" dirty="0"/>
              <a:t>PRIVACY-PRESERVING AUTHENTICATION</a:t>
            </a:r>
            <a:r>
              <a:rPr lang="ja-JP" altLang="ja-JP" sz="3200"/>
              <a:t> </a:t>
            </a:r>
            <a:endParaRPr kumimoji="1" lang="ja-JP" altLang="en-US" sz="3200"/>
          </a:p>
        </p:txBody>
      </p:sp>
      <p:sp>
        <p:nvSpPr>
          <p:cNvPr id="3" name="テキスト ボックス 2">
            <a:extLst>
              <a:ext uri="{FF2B5EF4-FFF2-40B4-BE49-F238E27FC236}">
                <a16:creationId xmlns:a16="http://schemas.microsoft.com/office/drawing/2014/main" id="{304E979B-15DB-414D-AA8E-EBE4D3309E8E}"/>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C. Schemes Based on Identity-Based Signature</a:t>
            </a:r>
            <a:r>
              <a:rPr lang="ja-JP" altLang="ja-JP"/>
              <a:t> </a:t>
            </a:r>
            <a:endParaRPr kumimoji="1" lang="ja-JP" altLang="en-US"/>
          </a:p>
        </p:txBody>
      </p:sp>
      <p:sp>
        <p:nvSpPr>
          <p:cNvPr id="4" name="正方形/長方形 3">
            <a:extLst>
              <a:ext uri="{FF2B5EF4-FFF2-40B4-BE49-F238E27FC236}">
                <a16:creationId xmlns:a16="http://schemas.microsoft.com/office/drawing/2014/main" id="{57812584-38C9-2341-B5F2-4E63A290E703}"/>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05E07B29-6A99-FA4C-A78A-6AF3CBF245AD}"/>
              </a:ext>
            </a:extLst>
          </p:cNvPr>
          <p:cNvSpPr txBox="1"/>
          <p:nvPr/>
        </p:nvSpPr>
        <p:spPr>
          <a:xfrm>
            <a:off x="0" y="2079725"/>
            <a:ext cx="9014908" cy="369332"/>
          </a:xfrm>
          <a:prstGeom prst="rect">
            <a:avLst/>
          </a:prstGeom>
          <a:noFill/>
        </p:spPr>
        <p:txBody>
          <a:bodyPr wrap="square" lIns="90000" rtlCol="0" anchor="t" anchorCtr="0">
            <a:spAutoFit/>
          </a:bodyPr>
          <a:lstStyle/>
          <a:p>
            <a:pPr algn="l">
              <a:lnSpc>
                <a:spcPct val="100000"/>
              </a:lnSpc>
            </a:pPr>
            <a:r>
              <a:rPr kumimoji="1" lang="ja-JP" altLang="en-US"/>
              <a:t>「ノードの識別子＝公開鍵」とし追加の証明書や明示的な公開鍵を必要としない方法</a:t>
            </a:r>
          </a:p>
        </p:txBody>
      </p:sp>
      <p:sp>
        <p:nvSpPr>
          <p:cNvPr id="24" name="テキスト ボックス 23">
            <a:extLst>
              <a:ext uri="{FF2B5EF4-FFF2-40B4-BE49-F238E27FC236}">
                <a16:creationId xmlns:a16="http://schemas.microsoft.com/office/drawing/2014/main" id="{0B3E633A-15D6-DC41-AB8E-0E7163611ED5}"/>
              </a:ext>
            </a:extLst>
          </p:cNvPr>
          <p:cNvSpPr txBox="1"/>
          <p:nvPr/>
        </p:nvSpPr>
        <p:spPr>
          <a:xfrm>
            <a:off x="332198" y="2477016"/>
            <a:ext cx="8479603" cy="2585323"/>
          </a:xfrm>
          <a:prstGeom prst="rect">
            <a:avLst/>
          </a:prstGeom>
          <a:noFill/>
        </p:spPr>
        <p:txBody>
          <a:bodyPr wrap="square" lIns="90000" rtlCol="0" anchor="t" anchorCtr="0">
            <a:spAutoFit/>
          </a:bodyPr>
          <a:lstStyle/>
          <a:p>
            <a:pPr marL="342900" indent="-342900" algn="l">
              <a:lnSpc>
                <a:spcPct val="100000"/>
              </a:lnSpc>
              <a:buFont typeface="+mj-lt"/>
              <a:buAutoNum type="arabicPeriod"/>
            </a:pPr>
            <a:r>
              <a:rPr kumimoji="1" lang="en-US" altLang="ja-JP" dirty="0"/>
              <a:t>Setup</a:t>
            </a:r>
            <a:br>
              <a:rPr kumimoji="1" lang="en-US" altLang="ja-JP" dirty="0"/>
            </a:br>
            <a:r>
              <a:rPr kumimoji="1" lang="ja-JP" altLang="en-US"/>
              <a:t>秘密鍵ジェネレータ</a:t>
            </a:r>
            <a:r>
              <a:rPr kumimoji="1" lang="en-US" altLang="ja-JP" dirty="0"/>
              <a:t>(PKG)</a:t>
            </a:r>
            <a:r>
              <a:rPr kumimoji="1" lang="ja-JP" altLang="en-US"/>
              <a:t>がマスターキーと公開鍵パラメータを作成</a:t>
            </a:r>
            <a:br>
              <a:rPr kumimoji="1" lang="en-US" altLang="ja-JP" dirty="0"/>
            </a:br>
            <a:r>
              <a:rPr kumimoji="1" lang="ja-JP" altLang="en-US"/>
              <a:t>全ての車両に送信する</a:t>
            </a:r>
            <a:endParaRPr kumimoji="1" lang="en-US" altLang="ja-JP" dirty="0"/>
          </a:p>
          <a:p>
            <a:pPr marL="342900" indent="-342900" algn="l">
              <a:lnSpc>
                <a:spcPct val="100000"/>
              </a:lnSpc>
              <a:buFont typeface="+mj-lt"/>
              <a:buAutoNum type="arabicPeriod"/>
            </a:pPr>
            <a:r>
              <a:rPr kumimoji="1" lang="en-US" altLang="ja-JP" dirty="0"/>
              <a:t>Key Extraction</a:t>
            </a:r>
            <a:br>
              <a:rPr kumimoji="1" lang="en-US" altLang="ja-JP" dirty="0"/>
            </a:br>
            <a:r>
              <a:rPr kumimoji="1" lang="ja-JP" altLang="en-US"/>
              <a:t>マスターキーと車両の</a:t>
            </a:r>
            <a:r>
              <a:rPr kumimoji="1" lang="en-US" altLang="ja-JP" dirty="0"/>
              <a:t>ID</a:t>
            </a:r>
            <a:r>
              <a:rPr kumimoji="1" lang="ja-JP" altLang="en-US"/>
              <a:t>を利用して</a:t>
            </a:r>
            <a:r>
              <a:rPr kumimoji="1" lang="en-US" altLang="ja-JP" dirty="0"/>
              <a:t>, </a:t>
            </a:r>
            <a:r>
              <a:rPr kumimoji="1" lang="ja-JP" altLang="en-US"/>
              <a:t>秘密鍵を作成し対応する車両に送信</a:t>
            </a:r>
            <a:endParaRPr kumimoji="1" lang="en-US" altLang="ja-JP" dirty="0"/>
          </a:p>
          <a:p>
            <a:pPr marL="342900" indent="-342900" algn="l">
              <a:lnSpc>
                <a:spcPct val="100000"/>
              </a:lnSpc>
              <a:buFont typeface="+mj-lt"/>
              <a:buAutoNum type="arabicPeriod"/>
            </a:pPr>
            <a:r>
              <a:rPr kumimoji="1" lang="en-US" altLang="ja-JP" dirty="0"/>
              <a:t>Signature Signing</a:t>
            </a:r>
            <a:br>
              <a:rPr kumimoji="1" lang="en-US" altLang="ja-JP" dirty="0"/>
            </a:br>
            <a:r>
              <a:rPr kumimoji="1" lang="ja-JP" altLang="en-US"/>
              <a:t>メッセージ</a:t>
            </a:r>
            <a:r>
              <a:rPr kumimoji="1" lang="en-US" altLang="ja-JP" dirty="0"/>
              <a:t>, </a:t>
            </a:r>
            <a:r>
              <a:rPr kumimoji="1" lang="ja-JP" altLang="en-US"/>
              <a:t>タイムスタンプ</a:t>
            </a:r>
            <a:r>
              <a:rPr kumimoji="1" lang="en-US" altLang="ja-JP" dirty="0"/>
              <a:t>, </a:t>
            </a:r>
            <a:r>
              <a:rPr kumimoji="1" lang="ja-JP" altLang="en-US"/>
              <a:t>秘密鍵から署名を作成</a:t>
            </a:r>
            <a:endParaRPr kumimoji="1" lang="en-US" altLang="ja-JP" dirty="0"/>
          </a:p>
          <a:p>
            <a:pPr marL="342900" indent="-342900" algn="l">
              <a:lnSpc>
                <a:spcPct val="100000"/>
              </a:lnSpc>
              <a:buFont typeface="+mj-lt"/>
              <a:buAutoNum type="arabicPeriod"/>
            </a:pPr>
            <a:r>
              <a:rPr kumimoji="1" lang="en-US" altLang="ja-JP" dirty="0"/>
              <a:t>Verification</a:t>
            </a:r>
            <a:br>
              <a:rPr kumimoji="1" lang="en-US" altLang="ja-JP" dirty="0"/>
            </a:br>
            <a:r>
              <a:rPr kumimoji="1" lang="ja-JP" altLang="en-US"/>
              <a:t>署名が有効かどうかを判断</a:t>
            </a:r>
            <a:endParaRPr kumimoji="1" lang="en-US" altLang="ja-JP" dirty="0"/>
          </a:p>
        </p:txBody>
      </p:sp>
      <p:sp>
        <p:nvSpPr>
          <p:cNvPr id="25" name="テキスト ボックス 24">
            <a:extLst>
              <a:ext uri="{FF2B5EF4-FFF2-40B4-BE49-F238E27FC236}">
                <a16:creationId xmlns:a16="http://schemas.microsoft.com/office/drawing/2014/main" id="{ACDA0163-EAF3-C943-8361-330375DD6A25}"/>
              </a:ext>
            </a:extLst>
          </p:cNvPr>
          <p:cNvSpPr txBox="1"/>
          <p:nvPr/>
        </p:nvSpPr>
        <p:spPr>
          <a:xfrm>
            <a:off x="3379310" y="1655708"/>
            <a:ext cx="2837441" cy="369332"/>
          </a:xfrm>
          <a:prstGeom prst="rect">
            <a:avLst/>
          </a:prstGeom>
          <a:noFill/>
        </p:spPr>
        <p:txBody>
          <a:bodyPr wrap="square" lIns="90000" rtlCol="0" anchor="t" anchorCtr="0">
            <a:spAutoFit/>
          </a:bodyPr>
          <a:lstStyle/>
          <a:p>
            <a:pPr algn="l">
              <a:lnSpc>
                <a:spcPct val="100000"/>
              </a:lnSpc>
            </a:pPr>
            <a:r>
              <a:rPr kumimoji="1" lang="en-US" altLang="ja-JP" dirty="0"/>
              <a:t>ID</a:t>
            </a:r>
            <a:r>
              <a:rPr kumimoji="1" lang="ja-JP" altLang="en-US"/>
              <a:t>ベースの署名</a:t>
            </a:r>
            <a:r>
              <a:rPr kumimoji="1" lang="en-US" altLang="ja-JP" dirty="0"/>
              <a:t>(IBS)</a:t>
            </a:r>
            <a:endParaRPr kumimoji="1" lang="ja-JP" altLang="en-US"/>
          </a:p>
        </p:txBody>
      </p:sp>
      <p:sp>
        <p:nvSpPr>
          <p:cNvPr id="26" name="テキスト ボックス 25">
            <a:extLst>
              <a:ext uri="{FF2B5EF4-FFF2-40B4-BE49-F238E27FC236}">
                <a16:creationId xmlns:a16="http://schemas.microsoft.com/office/drawing/2014/main" id="{2BF502BB-70E1-D044-AD9D-55A94E28B1AF}"/>
              </a:ext>
            </a:extLst>
          </p:cNvPr>
          <p:cNvSpPr txBox="1"/>
          <p:nvPr/>
        </p:nvSpPr>
        <p:spPr>
          <a:xfrm>
            <a:off x="2310317" y="5195494"/>
            <a:ext cx="4972610" cy="369332"/>
          </a:xfrm>
          <a:prstGeom prst="rect">
            <a:avLst/>
          </a:prstGeom>
          <a:noFill/>
        </p:spPr>
        <p:txBody>
          <a:bodyPr wrap="square" lIns="90000" rtlCol="0" anchor="t" anchorCtr="0">
            <a:spAutoFit/>
          </a:bodyPr>
          <a:lstStyle/>
          <a:p>
            <a:pPr algn="l">
              <a:lnSpc>
                <a:spcPct val="100000"/>
              </a:lnSpc>
            </a:pPr>
            <a:r>
              <a:rPr kumimoji="1" lang="en-US" altLang="ja-JP" dirty="0"/>
              <a:t>ID</a:t>
            </a:r>
            <a:r>
              <a:rPr kumimoji="1" lang="ja-JP" altLang="en-US"/>
              <a:t>ベースのオンライン</a:t>
            </a:r>
            <a:r>
              <a:rPr kumimoji="1" lang="en-US" altLang="ja-JP" dirty="0"/>
              <a:t>/</a:t>
            </a:r>
            <a:r>
              <a:rPr kumimoji="1" lang="ja-JP" altLang="en-US"/>
              <a:t>オフライン署名</a:t>
            </a:r>
            <a:r>
              <a:rPr kumimoji="1" lang="en-US" altLang="ja-JP" dirty="0"/>
              <a:t>(IBOOS)</a:t>
            </a:r>
            <a:endParaRPr kumimoji="1" lang="ja-JP" altLang="en-US"/>
          </a:p>
        </p:txBody>
      </p:sp>
      <p:sp>
        <p:nvSpPr>
          <p:cNvPr id="27" name="テキスト ボックス 26">
            <a:extLst>
              <a:ext uri="{FF2B5EF4-FFF2-40B4-BE49-F238E27FC236}">
                <a16:creationId xmlns:a16="http://schemas.microsoft.com/office/drawing/2014/main" id="{FC36A193-941B-A642-AB47-B40F4598B8E7}"/>
              </a:ext>
            </a:extLst>
          </p:cNvPr>
          <p:cNvSpPr txBox="1"/>
          <p:nvPr/>
        </p:nvSpPr>
        <p:spPr>
          <a:xfrm>
            <a:off x="352425" y="5564826"/>
            <a:ext cx="3915784" cy="369332"/>
          </a:xfrm>
          <a:prstGeom prst="rect">
            <a:avLst/>
          </a:prstGeom>
          <a:noFill/>
        </p:spPr>
        <p:txBody>
          <a:bodyPr wrap="square" lIns="90000" rtlCol="0" anchor="t" anchorCtr="0">
            <a:spAutoFit/>
          </a:bodyPr>
          <a:lstStyle/>
          <a:p>
            <a:pPr algn="l">
              <a:lnSpc>
                <a:spcPct val="100000"/>
              </a:lnSpc>
            </a:pPr>
            <a:r>
              <a:rPr kumimoji="1" lang="ja-JP" altLang="en-US"/>
              <a:t>検証の効率は</a:t>
            </a:r>
            <a:r>
              <a:rPr kumimoji="1" lang="en-US" altLang="ja-JP" dirty="0"/>
              <a:t>IBS</a:t>
            </a:r>
            <a:r>
              <a:rPr kumimoji="1" lang="ja-JP" altLang="en-US"/>
              <a:t>に比べて高くなる</a:t>
            </a:r>
          </a:p>
        </p:txBody>
      </p:sp>
      <p:cxnSp>
        <p:nvCxnSpPr>
          <p:cNvPr id="29" name="直線矢印コネクタ 28">
            <a:extLst>
              <a:ext uri="{FF2B5EF4-FFF2-40B4-BE49-F238E27FC236}">
                <a16:creationId xmlns:a16="http://schemas.microsoft.com/office/drawing/2014/main" id="{FBAF4AEB-6A0E-3048-8350-84C9271F29C8}"/>
              </a:ext>
            </a:extLst>
          </p:cNvPr>
          <p:cNvCxnSpPr/>
          <p:nvPr/>
        </p:nvCxnSpPr>
        <p:spPr>
          <a:xfrm>
            <a:off x="505609" y="6067313"/>
            <a:ext cx="419549"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DDDCBE28-5511-4645-913F-92B4975F1912}"/>
              </a:ext>
            </a:extLst>
          </p:cNvPr>
          <p:cNvSpPr txBox="1"/>
          <p:nvPr/>
        </p:nvSpPr>
        <p:spPr>
          <a:xfrm>
            <a:off x="1080137" y="5934158"/>
            <a:ext cx="7248077" cy="646331"/>
          </a:xfrm>
          <a:prstGeom prst="rect">
            <a:avLst/>
          </a:prstGeom>
          <a:noFill/>
        </p:spPr>
        <p:txBody>
          <a:bodyPr wrap="square" lIns="90000" rtlCol="0" anchor="t" anchorCtr="0">
            <a:spAutoFit/>
          </a:bodyPr>
          <a:lstStyle/>
          <a:p>
            <a:pPr algn="l">
              <a:lnSpc>
                <a:spcPct val="100000"/>
              </a:lnSpc>
            </a:pPr>
            <a:r>
              <a:rPr kumimoji="1" lang="ja-JP" altLang="en-US"/>
              <a:t>オフラインの多くはストレージスペースが必要となるため</a:t>
            </a:r>
            <a:r>
              <a:rPr kumimoji="1" lang="en-US" altLang="ja-JP" dirty="0"/>
              <a:t>VANET</a:t>
            </a:r>
            <a:r>
              <a:rPr kumimoji="1" lang="ja-JP" altLang="en-US"/>
              <a:t>には適していない</a:t>
            </a:r>
          </a:p>
        </p:txBody>
      </p:sp>
      <p:cxnSp>
        <p:nvCxnSpPr>
          <p:cNvPr id="31" name="直線コネクタ 30">
            <a:extLst>
              <a:ext uri="{FF2B5EF4-FFF2-40B4-BE49-F238E27FC236}">
                <a16:creationId xmlns:a16="http://schemas.microsoft.com/office/drawing/2014/main" id="{2CF60C48-FEEE-6840-999E-3912B79A3B68}"/>
              </a:ext>
            </a:extLst>
          </p:cNvPr>
          <p:cNvCxnSpPr/>
          <p:nvPr/>
        </p:nvCxnSpPr>
        <p:spPr>
          <a:xfrm>
            <a:off x="167531" y="1994097"/>
            <a:ext cx="812172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0166D618-A925-DD41-9942-A9143C7224F8}"/>
              </a:ext>
            </a:extLst>
          </p:cNvPr>
          <p:cNvCxnSpPr/>
          <p:nvPr/>
        </p:nvCxnSpPr>
        <p:spPr>
          <a:xfrm>
            <a:off x="206492" y="5555997"/>
            <a:ext cx="812172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6750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A54A33-C45F-5B4E-9A3E-ACA3BEF96E22}"/>
              </a:ext>
            </a:extLst>
          </p:cNvPr>
          <p:cNvSpPr>
            <a:spLocks noGrp="1"/>
          </p:cNvSpPr>
          <p:nvPr>
            <p:ph type="title"/>
          </p:nvPr>
        </p:nvSpPr>
        <p:spPr/>
        <p:txBody>
          <a:bodyPr>
            <a:normAutofit/>
          </a:bodyPr>
          <a:lstStyle/>
          <a:p>
            <a:r>
              <a:rPr lang="en-US" altLang="ja-JP" sz="3200" dirty="0"/>
              <a:t>IV. PRIVACY-PRESERVING AUTHENTICATION</a:t>
            </a:r>
            <a:r>
              <a:rPr lang="ja-JP" altLang="ja-JP" sz="3200"/>
              <a:t> </a:t>
            </a:r>
            <a:endParaRPr kumimoji="1" lang="ja-JP" altLang="en-US" sz="3200"/>
          </a:p>
        </p:txBody>
      </p:sp>
      <p:sp>
        <p:nvSpPr>
          <p:cNvPr id="3" name="正方形/長方形 2">
            <a:extLst>
              <a:ext uri="{FF2B5EF4-FFF2-40B4-BE49-F238E27FC236}">
                <a16:creationId xmlns:a16="http://schemas.microsoft.com/office/drawing/2014/main" id="{258C8AB2-3B85-BD4B-BDCB-E6670B0BC381}"/>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0323A2CA-3A7C-E246-AC15-40134F9738A3}"/>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C. Schemes Based on Identity-Based Signature</a:t>
            </a:r>
            <a:r>
              <a:rPr lang="ja-JP" altLang="ja-JP"/>
              <a:t> </a:t>
            </a:r>
            <a:endParaRPr kumimoji="1" lang="ja-JP" altLang="en-US"/>
          </a:p>
        </p:txBody>
      </p:sp>
      <p:sp>
        <p:nvSpPr>
          <p:cNvPr id="5" name="テキスト ボックス 4">
            <a:extLst>
              <a:ext uri="{FF2B5EF4-FFF2-40B4-BE49-F238E27FC236}">
                <a16:creationId xmlns:a16="http://schemas.microsoft.com/office/drawing/2014/main" id="{0DEFCFA6-CF42-4949-913D-88E790983B4F}"/>
              </a:ext>
            </a:extLst>
          </p:cNvPr>
          <p:cNvSpPr txBox="1"/>
          <p:nvPr/>
        </p:nvSpPr>
        <p:spPr>
          <a:xfrm>
            <a:off x="352424" y="1667435"/>
            <a:ext cx="6414136" cy="923330"/>
          </a:xfrm>
          <a:prstGeom prst="rect">
            <a:avLst/>
          </a:prstGeom>
          <a:noFill/>
        </p:spPr>
        <p:txBody>
          <a:bodyPr wrap="square" lIns="90000" rtlCol="0" anchor="t" anchorCtr="0">
            <a:spAutoFit/>
          </a:bodyPr>
          <a:lstStyle/>
          <a:p>
            <a:pPr marL="285750" indent="-285750" algn="l">
              <a:lnSpc>
                <a:spcPct val="100000"/>
              </a:lnSpc>
              <a:buClr>
                <a:srgbClr val="FF0000"/>
              </a:buClr>
              <a:buFont typeface="Wingdings" pitchFamily="2" charset="2"/>
              <a:buChar char="ü"/>
            </a:pPr>
            <a:r>
              <a:rPr kumimoji="1" lang="en-US" altLang="ja-JP" dirty="0"/>
              <a:t>IBS</a:t>
            </a:r>
            <a:r>
              <a:rPr kumimoji="1" lang="ja-JP" altLang="en-US"/>
              <a:t>は公開鍵の検証における証明書の要件を排除する</a:t>
            </a:r>
            <a:endParaRPr kumimoji="1" lang="en-US" altLang="ja-JP" dirty="0"/>
          </a:p>
          <a:p>
            <a:pPr marL="285750" indent="-285750" algn="l">
              <a:lnSpc>
                <a:spcPct val="100000"/>
              </a:lnSpc>
              <a:buClr>
                <a:srgbClr val="FF0000"/>
              </a:buClr>
              <a:buFont typeface="Wingdings" pitchFamily="2" charset="2"/>
              <a:buChar char="ü"/>
            </a:pPr>
            <a:r>
              <a:rPr kumimoji="1" lang="ja-JP" altLang="en-US"/>
              <a:t>公開鍵と関連する証明書を配布する必要はない</a:t>
            </a:r>
            <a:endParaRPr kumimoji="1" lang="en-US" altLang="ja-JP" dirty="0"/>
          </a:p>
          <a:p>
            <a:pPr marL="285750" indent="-285750" algn="l">
              <a:lnSpc>
                <a:spcPct val="100000"/>
              </a:lnSpc>
              <a:buClr>
                <a:srgbClr val="FF0000"/>
              </a:buClr>
              <a:buFont typeface="Wingdings" pitchFamily="2" charset="2"/>
              <a:buChar char="ü"/>
            </a:pPr>
            <a:r>
              <a:rPr kumimoji="1" lang="ja-JP" altLang="en-US"/>
              <a:t>大きなオーバーヘッドを引き起こす</a:t>
            </a:r>
            <a:r>
              <a:rPr kumimoji="1" lang="en-US" altLang="ja-JP" dirty="0"/>
              <a:t>CRL</a:t>
            </a:r>
            <a:r>
              <a:rPr kumimoji="1" lang="ja-JP" altLang="en-US"/>
              <a:t>の管理が必要ない</a:t>
            </a:r>
          </a:p>
        </p:txBody>
      </p:sp>
      <p:sp>
        <p:nvSpPr>
          <p:cNvPr id="6" name="テキスト ボックス 5">
            <a:extLst>
              <a:ext uri="{FF2B5EF4-FFF2-40B4-BE49-F238E27FC236}">
                <a16:creationId xmlns:a16="http://schemas.microsoft.com/office/drawing/2014/main" id="{EFD53473-BAF5-7D48-8379-A16CA9755921}"/>
              </a:ext>
            </a:extLst>
          </p:cNvPr>
          <p:cNvSpPr txBox="1"/>
          <p:nvPr/>
        </p:nvSpPr>
        <p:spPr>
          <a:xfrm>
            <a:off x="352424" y="2726818"/>
            <a:ext cx="3087444" cy="369332"/>
          </a:xfrm>
          <a:prstGeom prst="rect">
            <a:avLst/>
          </a:prstGeom>
          <a:noFill/>
        </p:spPr>
        <p:txBody>
          <a:bodyPr wrap="square" lIns="90000" rtlCol="0" anchor="t" anchorCtr="0">
            <a:spAutoFit/>
          </a:bodyPr>
          <a:lstStyle/>
          <a:p>
            <a:pPr algn="l">
              <a:lnSpc>
                <a:spcPct val="100000"/>
              </a:lnSpc>
            </a:pPr>
            <a:r>
              <a:rPr kumimoji="1" lang="ja-JP" altLang="en-US"/>
              <a:t>優れているように見えるが</a:t>
            </a:r>
            <a:r>
              <a:rPr kumimoji="1" lang="en-US" altLang="ja-JP" dirty="0"/>
              <a:t>…</a:t>
            </a:r>
            <a:endParaRPr kumimoji="1" lang="ja-JP" altLang="en-US"/>
          </a:p>
        </p:txBody>
      </p:sp>
      <p:sp>
        <p:nvSpPr>
          <p:cNvPr id="8" name="テキスト ボックス 7">
            <a:extLst>
              <a:ext uri="{FF2B5EF4-FFF2-40B4-BE49-F238E27FC236}">
                <a16:creationId xmlns:a16="http://schemas.microsoft.com/office/drawing/2014/main" id="{FB8313DA-3DB4-1B40-90F1-C175F4E4F86A}"/>
              </a:ext>
            </a:extLst>
          </p:cNvPr>
          <p:cNvSpPr txBox="1"/>
          <p:nvPr/>
        </p:nvSpPr>
        <p:spPr>
          <a:xfrm>
            <a:off x="3439867" y="2726818"/>
            <a:ext cx="5542767" cy="646331"/>
          </a:xfrm>
          <a:prstGeom prst="rect">
            <a:avLst/>
          </a:prstGeom>
          <a:noFill/>
        </p:spPr>
        <p:txBody>
          <a:bodyPr wrap="square" lIns="90000" rtlCol="0" anchor="t" anchorCtr="0">
            <a:spAutoFit/>
          </a:bodyPr>
          <a:lstStyle/>
          <a:p>
            <a:pPr algn="l">
              <a:lnSpc>
                <a:spcPct val="100000"/>
              </a:lnSpc>
            </a:pPr>
            <a:r>
              <a:rPr kumimoji="1" lang="ja-JP" altLang="en-US"/>
              <a:t>全ての秘密鍵は</a:t>
            </a:r>
            <a:r>
              <a:rPr kumimoji="1" lang="en-US" altLang="ja-JP" dirty="0"/>
              <a:t>IBS</a:t>
            </a:r>
            <a:r>
              <a:rPr kumimoji="1" lang="ja-JP" altLang="en-US"/>
              <a:t>の</a:t>
            </a:r>
            <a:r>
              <a:rPr kumimoji="1" lang="en-US" altLang="ja-JP" dirty="0"/>
              <a:t>PKG</a:t>
            </a:r>
            <a:r>
              <a:rPr kumimoji="1" lang="ja-JP" altLang="en-US"/>
              <a:t>によって生成される</a:t>
            </a:r>
            <a:r>
              <a:rPr kumimoji="1" lang="en-US" altLang="ja-JP" dirty="0"/>
              <a:t>, </a:t>
            </a:r>
            <a:br>
              <a:rPr kumimoji="1" lang="en-US" altLang="ja-JP" dirty="0"/>
            </a:br>
            <a:r>
              <a:rPr kumimoji="1" lang="ja-JP" altLang="en-US"/>
              <a:t>したがって</a:t>
            </a:r>
            <a:r>
              <a:rPr kumimoji="1" lang="en-US" altLang="ja-JP" dirty="0"/>
              <a:t>PKG</a:t>
            </a:r>
            <a:r>
              <a:rPr kumimoji="1" lang="ja-JP" altLang="en-US"/>
              <a:t>は</a:t>
            </a:r>
            <a:r>
              <a:rPr kumimoji="1" lang="en-US" altLang="ja-JP" dirty="0"/>
              <a:t>VANET</a:t>
            </a:r>
            <a:r>
              <a:rPr kumimoji="1" lang="ja-JP" altLang="en-US"/>
              <a:t>各車両の秘密鍵を知っている</a:t>
            </a:r>
            <a:endParaRPr kumimoji="1" lang="en-US" altLang="ja-JP" dirty="0"/>
          </a:p>
        </p:txBody>
      </p:sp>
      <p:cxnSp>
        <p:nvCxnSpPr>
          <p:cNvPr id="10" name="直線矢印コネクタ 9">
            <a:extLst>
              <a:ext uri="{FF2B5EF4-FFF2-40B4-BE49-F238E27FC236}">
                <a16:creationId xmlns:a16="http://schemas.microsoft.com/office/drawing/2014/main" id="{0449DBD7-9F3F-2040-A20C-639558BC5091}"/>
              </a:ext>
            </a:extLst>
          </p:cNvPr>
          <p:cNvCxnSpPr>
            <a:cxnSpLocks/>
          </p:cNvCxnSpPr>
          <p:nvPr/>
        </p:nvCxnSpPr>
        <p:spPr>
          <a:xfrm>
            <a:off x="6018034" y="3340875"/>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20DDFA58-905C-6940-B188-2D25E7ED88D4}"/>
              </a:ext>
            </a:extLst>
          </p:cNvPr>
          <p:cNvSpPr txBox="1"/>
          <p:nvPr/>
        </p:nvSpPr>
        <p:spPr>
          <a:xfrm>
            <a:off x="4246569" y="3650148"/>
            <a:ext cx="3542930" cy="369332"/>
          </a:xfrm>
          <a:prstGeom prst="rect">
            <a:avLst/>
          </a:prstGeom>
          <a:noFill/>
        </p:spPr>
        <p:txBody>
          <a:bodyPr wrap="square" lIns="90000" rtlCol="0" anchor="t" anchorCtr="0">
            <a:spAutoFit/>
          </a:bodyPr>
          <a:lstStyle/>
          <a:p>
            <a:pPr algn="l">
              <a:lnSpc>
                <a:spcPct val="100000"/>
              </a:lnSpc>
            </a:pPr>
            <a:r>
              <a:rPr kumimoji="1" lang="ja-JP" altLang="en-US"/>
              <a:t>エスクロー問題</a:t>
            </a:r>
            <a:r>
              <a:rPr kumimoji="1" lang="en-US" altLang="ja-JP" dirty="0"/>
              <a:t>(</a:t>
            </a:r>
            <a:r>
              <a:rPr kumimoji="1" lang="ja-JP" altLang="en-US"/>
              <a:t>第三者預託問題</a:t>
            </a:r>
            <a:r>
              <a:rPr kumimoji="1" lang="en-US" altLang="ja-JP" dirty="0"/>
              <a:t>)</a:t>
            </a:r>
            <a:endParaRPr kumimoji="1" lang="ja-JP" altLang="en-US"/>
          </a:p>
        </p:txBody>
      </p:sp>
      <p:sp>
        <p:nvSpPr>
          <p:cNvPr id="14" name="正方形/長方形 13">
            <a:extLst>
              <a:ext uri="{FF2B5EF4-FFF2-40B4-BE49-F238E27FC236}">
                <a16:creationId xmlns:a16="http://schemas.microsoft.com/office/drawing/2014/main" id="{232DC154-939E-AC4E-9C96-89DFD40E4415}"/>
              </a:ext>
            </a:extLst>
          </p:cNvPr>
          <p:cNvSpPr/>
          <p:nvPr/>
        </p:nvSpPr>
        <p:spPr>
          <a:xfrm>
            <a:off x="4246567" y="3650148"/>
            <a:ext cx="3542931"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B4BC5D82-58BD-524D-931B-A6D2D0040FD1}"/>
              </a:ext>
            </a:extLst>
          </p:cNvPr>
          <p:cNvSpPr txBox="1"/>
          <p:nvPr/>
        </p:nvSpPr>
        <p:spPr>
          <a:xfrm>
            <a:off x="150607" y="4199725"/>
            <a:ext cx="8842786" cy="369332"/>
          </a:xfrm>
          <a:prstGeom prst="rect">
            <a:avLst/>
          </a:prstGeom>
          <a:noFill/>
        </p:spPr>
        <p:txBody>
          <a:bodyPr wrap="square" lIns="90000" rtlCol="0" anchor="t" anchorCtr="0">
            <a:spAutoFit/>
          </a:bodyPr>
          <a:lstStyle/>
          <a:p>
            <a:pPr algn="l">
              <a:lnSpc>
                <a:spcPct val="100000"/>
              </a:lnSpc>
            </a:pPr>
            <a:r>
              <a:rPr kumimoji="1" lang="ja-JP" altLang="en-US"/>
              <a:t>複数の</a:t>
            </a:r>
            <a:r>
              <a:rPr kumimoji="1" lang="en-US" altLang="ja-JP" dirty="0"/>
              <a:t>TA</a:t>
            </a:r>
            <a:r>
              <a:rPr kumimoji="1" lang="ja-JP" altLang="en-US"/>
              <a:t>を備えた分散集約型プライバシー保護認証</a:t>
            </a:r>
            <a:r>
              <a:rPr kumimoji="1" lang="en-US" altLang="ja-JP" dirty="0"/>
              <a:t>(DAPPA)</a:t>
            </a:r>
            <a:r>
              <a:rPr kumimoji="1" lang="ja-JP" altLang="en-US"/>
              <a:t>プロトコルの提案</a:t>
            </a:r>
            <a:r>
              <a:rPr kumimoji="1" lang="en-US" altLang="ja-JP" dirty="0"/>
              <a:t>(2017)</a:t>
            </a:r>
          </a:p>
        </p:txBody>
      </p:sp>
      <p:cxnSp>
        <p:nvCxnSpPr>
          <p:cNvPr id="16" name="直線コネクタ 15">
            <a:extLst>
              <a:ext uri="{FF2B5EF4-FFF2-40B4-BE49-F238E27FC236}">
                <a16:creationId xmlns:a16="http://schemas.microsoft.com/office/drawing/2014/main" id="{1AAEF6B1-27A4-614A-8A78-BC26E8FBD14B}"/>
              </a:ext>
            </a:extLst>
          </p:cNvPr>
          <p:cNvCxnSpPr>
            <a:cxnSpLocks/>
          </p:cNvCxnSpPr>
          <p:nvPr/>
        </p:nvCxnSpPr>
        <p:spPr>
          <a:xfrm>
            <a:off x="290577" y="4546380"/>
            <a:ext cx="8369329" cy="2267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pic>
        <p:nvPicPr>
          <p:cNvPr id="18" name="図 17" descr="スクリーンショットの画面&#10;&#10;自動的に生成された説明">
            <a:extLst>
              <a:ext uri="{FF2B5EF4-FFF2-40B4-BE49-F238E27FC236}">
                <a16:creationId xmlns:a16="http://schemas.microsoft.com/office/drawing/2014/main" id="{21446948-DBFC-4E40-8EEA-EB50895E873A}"/>
              </a:ext>
            </a:extLst>
          </p:cNvPr>
          <p:cNvPicPr>
            <a:picLocks noChangeAspect="1"/>
          </p:cNvPicPr>
          <p:nvPr/>
        </p:nvPicPr>
        <p:blipFill>
          <a:blip r:embed="rId2"/>
          <a:stretch>
            <a:fillRect/>
          </a:stretch>
        </p:blipFill>
        <p:spPr>
          <a:xfrm>
            <a:off x="5098522" y="4695467"/>
            <a:ext cx="3324414" cy="2141905"/>
          </a:xfrm>
          <a:prstGeom prst="rect">
            <a:avLst/>
          </a:prstGeom>
        </p:spPr>
      </p:pic>
      <p:sp>
        <p:nvSpPr>
          <p:cNvPr id="19" name="テキスト ボックス 18">
            <a:extLst>
              <a:ext uri="{FF2B5EF4-FFF2-40B4-BE49-F238E27FC236}">
                <a16:creationId xmlns:a16="http://schemas.microsoft.com/office/drawing/2014/main" id="{EDBA04D1-C436-1443-A9A8-90D08358B740}"/>
              </a:ext>
            </a:extLst>
          </p:cNvPr>
          <p:cNvSpPr txBox="1"/>
          <p:nvPr/>
        </p:nvSpPr>
        <p:spPr>
          <a:xfrm>
            <a:off x="290577" y="4703948"/>
            <a:ext cx="4646701" cy="646331"/>
          </a:xfrm>
          <a:prstGeom prst="rect">
            <a:avLst/>
          </a:prstGeom>
          <a:noFill/>
        </p:spPr>
        <p:txBody>
          <a:bodyPr wrap="square" lIns="90000" rtlCol="0" anchor="t" anchorCtr="0">
            <a:spAutoFit/>
          </a:bodyPr>
          <a:lstStyle/>
          <a:p>
            <a:pPr algn="l">
              <a:lnSpc>
                <a:spcPct val="100000"/>
              </a:lnSpc>
            </a:pPr>
            <a:r>
              <a:rPr kumimoji="1" lang="ja-JP" altLang="en-US"/>
              <a:t>信頼機関によって認識されないワンタイム秘密鍵を使用してエスクロー問題を解決</a:t>
            </a:r>
          </a:p>
        </p:txBody>
      </p:sp>
      <p:sp>
        <p:nvSpPr>
          <p:cNvPr id="20" name="テキスト ボックス 19">
            <a:extLst>
              <a:ext uri="{FF2B5EF4-FFF2-40B4-BE49-F238E27FC236}">
                <a16:creationId xmlns:a16="http://schemas.microsoft.com/office/drawing/2014/main" id="{BD7661D0-56B5-C646-86D9-D232D6A28AB2}"/>
              </a:ext>
            </a:extLst>
          </p:cNvPr>
          <p:cNvSpPr txBox="1"/>
          <p:nvPr/>
        </p:nvSpPr>
        <p:spPr>
          <a:xfrm>
            <a:off x="352424" y="5706709"/>
            <a:ext cx="4746097" cy="1200329"/>
          </a:xfrm>
          <a:prstGeom prst="rect">
            <a:avLst/>
          </a:prstGeom>
          <a:noFill/>
        </p:spPr>
        <p:txBody>
          <a:bodyPr wrap="square" lIns="90000" rtlCol="0" anchor="t" anchorCtr="0">
            <a:spAutoFit/>
          </a:bodyPr>
          <a:lstStyle/>
          <a:p>
            <a:pPr algn="l">
              <a:lnSpc>
                <a:spcPct val="100000"/>
              </a:lnSpc>
            </a:pPr>
            <a:r>
              <a:rPr kumimoji="1" lang="ja-JP" altLang="en-US"/>
              <a:t>システムの複雑さが大幅に増加</a:t>
            </a:r>
            <a:endParaRPr kumimoji="1" lang="en-US" altLang="ja-JP" dirty="0"/>
          </a:p>
          <a:p>
            <a:pPr algn="l">
              <a:lnSpc>
                <a:spcPct val="100000"/>
              </a:lnSpc>
            </a:pPr>
            <a:r>
              <a:rPr kumimoji="1" lang="ja-JP" altLang="en-US"/>
              <a:t>一回限りの秘密鍵と一回限りの</a:t>
            </a:r>
            <a:r>
              <a:rPr kumimoji="1" lang="en-US" altLang="ja-JP" dirty="0"/>
              <a:t>ID</a:t>
            </a:r>
            <a:r>
              <a:rPr kumimoji="1" lang="ja-JP" altLang="en-US"/>
              <a:t>ベース集約署名の生成により通信効率を低下させる遅延を発生させる</a:t>
            </a:r>
          </a:p>
        </p:txBody>
      </p:sp>
      <p:cxnSp>
        <p:nvCxnSpPr>
          <p:cNvPr id="21" name="直線矢印コネクタ 20">
            <a:extLst>
              <a:ext uri="{FF2B5EF4-FFF2-40B4-BE49-F238E27FC236}">
                <a16:creationId xmlns:a16="http://schemas.microsoft.com/office/drawing/2014/main" id="{384707C7-B5D2-984B-8A17-47B26D9268F4}"/>
              </a:ext>
            </a:extLst>
          </p:cNvPr>
          <p:cNvCxnSpPr>
            <a:cxnSpLocks/>
          </p:cNvCxnSpPr>
          <p:nvPr/>
        </p:nvCxnSpPr>
        <p:spPr>
          <a:xfrm>
            <a:off x="2308439" y="5350279"/>
            <a:ext cx="0" cy="35643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BEA69203-5DF7-3348-BE30-1603FC637812}"/>
              </a:ext>
            </a:extLst>
          </p:cNvPr>
          <p:cNvSpPr txBox="1"/>
          <p:nvPr/>
        </p:nvSpPr>
        <p:spPr>
          <a:xfrm>
            <a:off x="2388471" y="5357784"/>
            <a:ext cx="925155" cy="369332"/>
          </a:xfrm>
          <a:prstGeom prst="rect">
            <a:avLst/>
          </a:prstGeom>
          <a:noFill/>
        </p:spPr>
        <p:txBody>
          <a:bodyPr wrap="square" lIns="90000" rtlCol="0" anchor="t" anchorCtr="0">
            <a:spAutoFit/>
          </a:bodyPr>
          <a:lstStyle/>
          <a:p>
            <a:pPr algn="l">
              <a:lnSpc>
                <a:spcPct val="100000"/>
              </a:lnSpc>
            </a:pPr>
            <a:r>
              <a:rPr kumimoji="1" lang="ja-JP" altLang="en-US"/>
              <a:t>ただし</a:t>
            </a:r>
          </a:p>
        </p:txBody>
      </p:sp>
    </p:spTree>
    <p:extLst>
      <p:ext uri="{BB962C8B-B14F-4D97-AF65-F5344CB8AC3E}">
        <p14:creationId xmlns:p14="http://schemas.microsoft.com/office/powerpoint/2010/main" val="3761785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6ACB51-B248-C741-9565-E4C595FD7EEB}"/>
              </a:ext>
            </a:extLst>
          </p:cNvPr>
          <p:cNvSpPr>
            <a:spLocks noGrp="1"/>
          </p:cNvSpPr>
          <p:nvPr>
            <p:ph type="title"/>
          </p:nvPr>
        </p:nvSpPr>
        <p:spPr/>
        <p:txBody>
          <a:bodyPr>
            <a:normAutofit/>
          </a:bodyPr>
          <a:lstStyle/>
          <a:p>
            <a:r>
              <a:rPr kumimoji="1" lang="en-US" altLang="ja-JP" sz="3200" dirty="0"/>
              <a:t>IV. </a:t>
            </a:r>
            <a:r>
              <a:rPr lang="en-US" altLang="ja-JP" sz="3200" dirty="0"/>
              <a:t>PRIVACY-PRESERVING AUTHENTICATION</a:t>
            </a:r>
            <a:r>
              <a:rPr lang="ja-JP" altLang="ja-JP" sz="3200" dirty="0"/>
              <a:t> </a:t>
            </a:r>
            <a:endParaRPr kumimoji="1" lang="ja-JP" altLang="en-US" sz="3200" dirty="0"/>
          </a:p>
        </p:txBody>
      </p:sp>
      <p:sp>
        <p:nvSpPr>
          <p:cNvPr id="3" name="テキスト ボックス 2">
            <a:extLst>
              <a:ext uri="{FF2B5EF4-FFF2-40B4-BE49-F238E27FC236}">
                <a16:creationId xmlns:a16="http://schemas.microsoft.com/office/drawing/2014/main" id="{304E979B-15DB-414D-AA8E-EBE4D3309E8E}"/>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D. Schemes Based on Certificateless Signature</a:t>
            </a:r>
            <a:r>
              <a:rPr lang="ja-JP" altLang="ja-JP"/>
              <a:t> </a:t>
            </a:r>
            <a:endParaRPr kumimoji="1" lang="ja-JP" altLang="en-US"/>
          </a:p>
        </p:txBody>
      </p:sp>
      <p:sp>
        <p:nvSpPr>
          <p:cNvPr id="4" name="正方形/長方形 3">
            <a:extLst>
              <a:ext uri="{FF2B5EF4-FFF2-40B4-BE49-F238E27FC236}">
                <a16:creationId xmlns:a16="http://schemas.microsoft.com/office/drawing/2014/main" id="{57812584-38C9-2341-B5F2-4E63A290E703}"/>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49A707A4-0242-354D-B51C-09710962AFE6}"/>
              </a:ext>
            </a:extLst>
          </p:cNvPr>
          <p:cNvSpPr txBox="1"/>
          <p:nvPr/>
        </p:nvSpPr>
        <p:spPr>
          <a:xfrm>
            <a:off x="3227293" y="1617146"/>
            <a:ext cx="2302257" cy="369332"/>
          </a:xfrm>
          <a:prstGeom prst="rect">
            <a:avLst/>
          </a:prstGeom>
          <a:noFill/>
        </p:spPr>
        <p:txBody>
          <a:bodyPr wrap="square" lIns="90000" rtlCol="0" anchor="t" anchorCtr="0">
            <a:spAutoFit/>
          </a:bodyPr>
          <a:lstStyle/>
          <a:p>
            <a:pPr algn="l">
              <a:lnSpc>
                <a:spcPct val="100000"/>
              </a:lnSpc>
            </a:pPr>
            <a:r>
              <a:rPr kumimoji="1" lang="ja-JP" altLang="en-US"/>
              <a:t>証明書なし署名</a:t>
            </a:r>
            <a:r>
              <a:rPr kumimoji="1" lang="en-US" altLang="ja-JP" dirty="0"/>
              <a:t>(CLS)</a:t>
            </a:r>
            <a:endParaRPr kumimoji="1" lang="ja-JP" altLang="en-US"/>
          </a:p>
        </p:txBody>
      </p:sp>
      <p:cxnSp>
        <p:nvCxnSpPr>
          <p:cNvPr id="6" name="直線コネクタ 5">
            <a:extLst>
              <a:ext uri="{FF2B5EF4-FFF2-40B4-BE49-F238E27FC236}">
                <a16:creationId xmlns:a16="http://schemas.microsoft.com/office/drawing/2014/main" id="{E3A70E8B-FF4A-9B42-9771-408994D30A73}"/>
              </a:ext>
            </a:extLst>
          </p:cNvPr>
          <p:cNvCxnSpPr/>
          <p:nvPr/>
        </p:nvCxnSpPr>
        <p:spPr>
          <a:xfrm>
            <a:off x="167531" y="1994097"/>
            <a:ext cx="812172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テキスト ボックス 6">
            <a:extLst>
              <a:ext uri="{FF2B5EF4-FFF2-40B4-BE49-F238E27FC236}">
                <a16:creationId xmlns:a16="http://schemas.microsoft.com/office/drawing/2014/main" id="{E189198D-A96A-3E40-8C05-967676CFB1DA}"/>
              </a:ext>
            </a:extLst>
          </p:cNvPr>
          <p:cNvSpPr txBox="1"/>
          <p:nvPr/>
        </p:nvSpPr>
        <p:spPr>
          <a:xfrm>
            <a:off x="332198" y="1964662"/>
            <a:ext cx="8479603" cy="3416320"/>
          </a:xfrm>
          <a:prstGeom prst="rect">
            <a:avLst/>
          </a:prstGeom>
          <a:noFill/>
        </p:spPr>
        <p:txBody>
          <a:bodyPr wrap="square" lIns="90000" rtlCol="0" anchor="t" anchorCtr="0">
            <a:spAutoFit/>
          </a:bodyPr>
          <a:lstStyle/>
          <a:p>
            <a:pPr marL="342900" indent="-342900" algn="l">
              <a:lnSpc>
                <a:spcPct val="100000"/>
              </a:lnSpc>
              <a:buFont typeface="+mj-lt"/>
              <a:buAutoNum type="arabicPeriod"/>
            </a:pPr>
            <a:r>
              <a:rPr kumimoji="1" lang="en-US" altLang="ja-JP" dirty="0"/>
              <a:t>Setup</a:t>
            </a:r>
            <a:br>
              <a:rPr kumimoji="1" lang="en-US" altLang="ja-JP" dirty="0"/>
            </a:br>
            <a:r>
              <a:rPr kumimoji="1" lang="en-US" altLang="ja-JP" dirty="0"/>
              <a:t>security parameter</a:t>
            </a:r>
            <a:r>
              <a:rPr kumimoji="1" lang="ja-JP" altLang="en-US"/>
              <a:t>を使用して</a:t>
            </a:r>
            <a:r>
              <a:rPr kumimoji="1" lang="en-US" altLang="ja-JP" dirty="0"/>
              <a:t>, master secret key</a:t>
            </a:r>
            <a:r>
              <a:rPr kumimoji="1" lang="ja-JP" altLang="en-US"/>
              <a:t>と</a:t>
            </a:r>
            <a:r>
              <a:rPr kumimoji="1" lang="en-US" altLang="ja-JP" dirty="0"/>
              <a:t>master public key</a:t>
            </a:r>
            <a:r>
              <a:rPr kumimoji="1" lang="ja-JP" altLang="en-US"/>
              <a:t>を生成</a:t>
            </a:r>
            <a:br>
              <a:rPr kumimoji="1" lang="en-US" altLang="ja-JP" dirty="0"/>
            </a:br>
            <a:r>
              <a:rPr kumimoji="1" lang="ja-JP" altLang="en-US"/>
              <a:t>全てのノードで共有される</a:t>
            </a:r>
            <a:r>
              <a:rPr kumimoji="1" lang="en-US" altLang="ja-JP" dirty="0"/>
              <a:t>public parameter</a:t>
            </a:r>
            <a:r>
              <a:rPr kumimoji="1" lang="ja-JP" altLang="en-US"/>
              <a:t>を生成</a:t>
            </a:r>
            <a:r>
              <a:rPr kumimoji="1" lang="en-US" altLang="ja-JP" dirty="0"/>
              <a:t> </a:t>
            </a:r>
          </a:p>
          <a:p>
            <a:pPr marL="342900" indent="-342900">
              <a:buFont typeface="+mj-lt"/>
              <a:buAutoNum type="arabicPeriod"/>
            </a:pPr>
            <a:r>
              <a:rPr lang="en-US" altLang="ja-JP" dirty="0"/>
              <a:t>Partial Private Key Extract</a:t>
            </a:r>
            <a:r>
              <a:rPr lang="ja-JP" altLang="ja-JP"/>
              <a:t> </a:t>
            </a:r>
            <a:br>
              <a:rPr kumimoji="1" lang="en-US" altLang="ja-JP" dirty="0"/>
            </a:br>
            <a:r>
              <a:rPr kumimoji="1" lang="en-US" altLang="ja-JP" dirty="0"/>
              <a:t>master private key</a:t>
            </a:r>
            <a:r>
              <a:rPr kumimoji="1" lang="ja-JP" altLang="en-US"/>
              <a:t>を使用して</a:t>
            </a:r>
            <a:r>
              <a:rPr kumimoji="1" lang="en-US" altLang="ja-JP" dirty="0"/>
              <a:t>partial private key</a:t>
            </a:r>
            <a:r>
              <a:rPr kumimoji="1" lang="ja-JP" altLang="en-US"/>
              <a:t>の生成</a:t>
            </a:r>
            <a:endParaRPr kumimoji="1" lang="en-US" altLang="ja-JP" dirty="0"/>
          </a:p>
          <a:p>
            <a:pPr marL="342900" indent="-342900">
              <a:buFont typeface="+mj-lt"/>
              <a:buAutoNum type="arabicPeriod"/>
            </a:pPr>
            <a:r>
              <a:rPr lang="en-US" altLang="ja-JP" dirty="0"/>
              <a:t>Set Secret Value</a:t>
            </a:r>
            <a:r>
              <a:rPr lang="ja-JP" altLang="ja-JP"/>
              <a:t> </a:t>
            </a:r>
            <a:br>
              <a:rPr kumimoji="1" lang="en-US" altLang="ja-JP" dirty="0"/>
            </a:br>
            <a:r>
              <a:rPr kumimoji="1" lang="en-US" altLang="ja-JP" dirty="0"/>
              <a:t>master public key</a:t>
            </a:r>
            <a:r>
              <a:rPr kumimoji="1" lang="ja-JP" altLang="en-US"/>
              <a:t>と</a:t>
            </a:r>
            <a:r>
              <a:rPr kumimoji="1" lang="en-US" altLang="ja-JP" dirty="0"/>
              <a:t>system parameter</a:t>
            </a:r>
            <a:r>
              <a:rPr kumimoji="1" lang="ja-JP" altLang="en-US"/>
              <a:t>を使用して</a:t>
            </a:r>
            <a:r>
              <a:rPr kumimoji="1" lang="en-US" altLang="ja-JP" dirty="0"/>
              <a:t>private key</a:t>
            </a:r>
            <a:r>
              <a:rPr kumimoji="1" lang="ja-JP" altLang="en-US"/>
              <a:t>の生成</a:t>
            </a:r>
            <a:endParaRPr kumimoji="1" lang="en-US" altLang="ja-JP" dirty="0"/>
          </a:p>
          <a:p>
            <a:pPr marL="342900" indent="-342900">
              <a:buFont typeface="+mj-lt"/>
              <a:buAutoNum type="arabicPeriod"/>
            </a:pPr>
            <a:r>
              <a:rPr lang="en-US" altLang="ja-JP" dirty="0"/>
              <a:t>Set Public Key</a:t>
            </a:r>
            <a:br>
              <a:rPr kumimoji="1" lang="en-US" altLang="ja-JP" dirty="0"/>
            </a:br>
            <a:r>
              <a:rPr kumimoji="1" lang="en-US" altLang="ja-JP" dirty="0"/>
              <a:t>master public key, system parameter, ID, ID’s secret value</a:t>
            </a:r>
            <a:r>
              <a:rPr kumimoji="1" lang="ja-JP" altLang="en-US"/>
              <a:t>を使用して</a:t>
            </a:r>
            <a:r>
              <a:rPr kumimoji="1" lang="en-US" altLang="ja-JP" dirty="0"/>
              <a:t>public key</a:t>
            </a:r>
            <a:r>
              <a:rPr kumimoji="1" lang="ja-JP" altLang="en-US"/>
              <a:t>の生成</a:t>
            </a:r>
            <a:endParaRPr kumimoji="1" lang="en-US" altLang="ja-JP" dirty="0"/>
          </a:p>
          <a:p>
            <a:pPr marL="342900" indent="-342900">
              <a:buFont typeface="+mj-lt"/>
              <a:buAutoNum type="arabicPeriod"/>
            </a:pPr>
            <a:r>
              <a:rPr lang="en-US" altLang="ja-JP" dirty="0"/>
              <a:t>Sign</a:t>
            </a:r>
            <a:r>
              <a:rPr lang="ja-JP" altLang="ja-JP"/>
              <a:t> </a:t>
            </a:r>
            <a:br>
              <a:rPr kumimoji="1" lang="en-US" altLang="ja-JP" dirty="0"/>
            </a:br>
            <a:r>
              <a:rPr kumimoji="1" lang="ja-JP" altLang="en-US"/>
              <a:t>生成した全てを使用して証明書なし署名の生成</a:t>
            </a:r>
            <a:endParaRPr lang="en-US" altLang="ja-JP" dirty="0"/>
          </a:p>
        </p:txBody>
      </p:sp>
      <p:sp>
        <p:nvSpPr>
          <p:cNvPr id="8" name="テキスト ボックス 7">
            <a:extLst>
              <a:ext uri="{FF2B5EF4-FFF2-40B4-BE49-F238E27FC236}">
                <a16:creationId xmlns:a16="http://schemas.microsoft.com/office/drawing/2014/main" id="{2207433C-81BB-FD43-A0E0-2E7DE4CC8780}"/>
              </a:ext>
            </a:extLst>
          </p:cNvPr>
          <p:cNvSpPr txBox="1"/>
          <p:nvPr/>
        </p:nvSpPr>
        <p:spPr>
          <a:xfrm>
            <a:off x="71437" y="5337951"/>
            <a:ext cx="8791576" cy="923330"/>
          </a:xfrm>
          <a:prstGeom prst="rect">
            <a:avLst/>
          </a:prstGeom>
          <a:noFill/>
        </p:spPr>
        <p:txBody>
          <a:bodyPr wrap="square" lIns="90000" rtlCol="0" anchor="t" anchorCtr="0">
            <a:spAutoFit/>
          </a:bodyPr>
          <a:lstStyle/>
          <a:p>
            <a:pPr marL="342900" indent="-342900" algn="l">
              <a:lnSpc>
                <a:spcPct val="100000"/>
              </a:lnSpc>
              <a:buFont typeface="+mj-lt"/>
              <a:buAutoNum type="alphaUcParenR"/>
            </a:pPr>
            <a:r>
              <a:rPr kumimoji="1" lang="ja-JP" altLang="en-US"/>
              <a:t>受信者を盗聴して有効な署名を取得して鍵置換攻撃を行い偽署名を生成する攻撃</a:t>
            </a:r>
            <a:endParaRPr kumimoji="1" lang="en-US" altLang="ja-JP" dirty="0"/>
          </a:p>
          <a:p>
            <a:pPr marL="342900" indent="-342900" algn="l">
              <a:lnSpc>
                <a:spcPct val="100000"/>
              </a:lnSpc>
              <a:buFont typeface="+mj-lt"/>
              <a:buAutoNum type="alphaUcParenR"/>
            </a:pPr>
            <a:r>
              <a:rPr kumimoji="1" lang="en-US" altLang="ja-JP" dirty="0"/>
              <a:t>master secret key</a:t>
            </a:r>
            <a:r>
              <a:rPr kumimoji="1" lang="ja-JP" altLang="en-US"/>
              <a:t>を持ち</a:t>
            </a:r>
            <a:r>
              <a:rPr kumimoji="1" lang="en-US" altLang="ja-JP" dirty="0"/>
              <a:t>, </a:t>
            </a:r>
            <a:r>
              <a:rPr kumimoji="1" lang="ja-JP" altLang="en-US"/>
              <a:t>署名に対する盗聴攻撃</a:t>
            </a:r>
            <a:br>
              <a:rPr kumimoji="1" lang="en-US" altLang="ja-JP" dirty="0"/>
            </a:br>
            <a:r>
              <a:rPr kumimoji="1" lang="ja-JP" altLang="en-US"/>
              <a:t>が考えらる</a:t>
            </a:r>
            <a:endParaRPr kumimoji="1" lang="en-US" altLang="ja-JP" dirty="0"/>
          </a:p>
        </p:txBody>
      </p:sp>
      <p:cxnSp>
        <p:nvCxnSpPr>
          <p:cNvPr id="9" name="直線矢印コネクタ 8">
            <a:extLst>
              <a:ext uri="{FF2B5EF4-FFF2-40B4-BE49-F238E27FC236}">
                <a16:creationId xmlns:a16="http://schemas.microsoft.com/office/drawing/2014/main" id="{2AE8998D-4833-5244-8ACA-6A98093267CE}"/>
              </a:ext>
            </a:extLst>
          </p:cNvPr>
          <p:cNvCxnSpPr>
            <a:cxnSpLocks/>
          </p:cNvCxnSpPr>
          <p:nvPr/>
        </p:nvCxnSpPr>
        <p:spPr>
          <a:xfrm>
            <a:off x="352425" y="6529892"/>
            <a:ext cx="42212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497CC1F4-2F92-6B46-825A-6B525C2369C5}"/>
              </a:ext>
            </a:extLst>
          </p:cNvPr>
          <p:cNvSpPr txBox="1"/>
          <p:nvPr/>
        </p:nvSpPr>
        <p:spPr>
          <a:xfrm>
            <a:off x="774551" y="6222427"/>
            <a:ext cx="8089751" cy="646331"/>
          </a:xfrm>
          <a:prstGeom prst="rect">
            <a:avLst/>
          </a:prstGeom>
          <a:noFill/>
        </p:spPr>
        <p:txBody>
          <a:bodyPr wrap="square" lIns="90000" rtlCol="0" anchor="t" anchorCtr="0">
            <a:spAutoFit/>
          </a:bodyPr>
          <a:lstStyle/>
          <a:p>
            <a:pPr algn="l">
              <a:lnSpc>
                <a:spcPct val="100000"/>
              </a:lnSpc>
            </a:pPr>
            <a:r>
              <a:rPr kumimoji="1" lang="ja-JP" altLang="en-US"/>
              <a:t>近年</a:t>
            </a:r>
            <a:r>
              <a:rPr kumimoji="1" lang="en-US" altLang="ja-JP" dirty="0"/>
              <a:t>, </a:t>
            </a:r>
            <a:r>
              <a:rPr kumimoji="1" lang="ja-JP" altLang="en-US"/>
              <a:t>証明書不要の短い署名</a:t>
            </a:r>
            <a:r>
              <a:rPr kumimoji="1" lang="en-US" altLang="ja-JP" dirty="0"/>
              <a:t>(CLSS)</a:t>
            </a:r>
            <a:r>
              <a:rPr kumimoji="1" lang="ja-JP" altLang="en-US"/>
              <a:t>と呼ばれるいくつかの改良された</a:t>
            </a:r>
            <a:br>
              <a:rPr kumimoji="1" lang="en-US" altLang="ja-JP" dirty="0"/>
            </a:br>
            <a:r>
              <a:rPr kumimoji="1" lang="ja-JP" altLang="en-US"/>
              <a:t>スキームが安全であることが証明された</a:t>
            </a:r>
          </a:p>
        </p:txBody>
      </p:sp>
      <p:sp>
        <p:nvSpPr>
          <p:cNvPr id="13" name="正方形/長方形 12">
            <a:extLst>
              <a:ext uri="{FF2B5EF4-FFF2-40B4-BE49-F238E27FC236}">
                <a16:creationId xmlns:a16="http://schemas.microsoft.com/office/drawing/2014/main" id="{8628C10F-F08E-6145-B43B-C44A1A173546}"/>
              </a:ext>
            </a:extLst>
          </p:cNvPr>
          <p:cNvSpPr/>
          <p:nvPr/>
        </p:nvSpPr>
        <p:spPr>
          <a:xfrm>
            <a:off x="774551" y="6212363"/>
            <a:ext cx="7110804" cy="61785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86810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B0A59C-6BDB-7542-85F8-DFF21B7713CB}"/>
              </a:ext>
            </a:extLst>
          </p:cNvPr>
          <p:cNvSpPr>
            <a:spLocks noGrp="1"/>
          </p:cNvSpPr>
          <p:nvPr>
            <p:ph type="title"/>
          </p:nvPr>
        </p:nvSpPr>
        <p:spPr/>
        <p:txBody>
          <a:bodyPr>
            <a:normAutofit/>
          </a:bodyPr>
          <a:lstStyle/>
          <a:p>
            <a:r>
              <a:rPr lang="en-US" altLang="ja-JP" sz="3200" dirty="0"/>
              <a:t>IV. PRIVACY-PRESERVING AUTHENTICATION</a:t>
            </a:r>
            <a:r>
              <a:rPr lang="ja-JP" altLang="ja-JP" sz="3200"/>
              <a:t> </a:t>
            </a:r>
            <a:endParaRPr kumimoji="1" lang="ja-JP" altLang="en-US" sz="3200"/>
          </a:p>
        </p:txBody>
      </p:sp>
      <p:sp>
        <p:nvSpPr>
          <p:cNvPr id="3" name="テキスト ボックス 2">
            <a:extLst>
              <a:ext uri="{FF2B5EF4-FFF2-40B4-BE49-F238E27FC236}">
                <a16:creationId xmlns:a16="http://schemas.microsoft.com/office/drawing/2014/main" id="{6573384D-6378-CB40-9032-467C53C970D8}"/>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D. Schemes Based on Certificateless Signature</a:t>
            </a:r>
            <a:r>
              <a:rPr lang="ja-JP" altLang="ja-JP"/>
              <a:t> </a:t>
            </a:r>
            <a:endParaRPr kumimoji="1" lang="ja-JP" altLang="en-US"/>
          </a:p>
        </p:txBody>
      </p:sp>
      <p:sp>
        <p:nvSpPr>
          <p:cNvPr id="4" name="正方形/長方形 3">
            <a:extLst>
              <a:ext uri="{FF2B5EF4-FFF2-40B4-BE49-F238E27FC236}">
                <a16:creationId xmlns:a16="http://schemas.microsoft.com/office/drawing/2014/main" id="{DCBF90F4-31F2-6048-A2B4-4D92D1DABF68}"/>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D23423BD-9CF4-5246-9614-AA85B55FEC9B}"/>
              </a:ext>
            </a:extLst>
          </p:cNvPr>
          <p:cNvSpPr txBox="1"/>
          <p:nvPr/>
        </p:nvSpPr>
        <p:spPr>
          <a:xfrm>
            <a:off x="352427" y="2528318"/>
            <a:ext cx="5930040" cy="369332"/>
          </a:xfrm>
          <a:prstGeom prst="rect">
            <a:avLst/>
          </a:prstGeom>
          <a:noFill/>
        </p:spPr>
        <p:txBody>
          <a:bodyPr wrap="square" lIns="90000" rtlCol="0" anchor="t" anchorCtr="0">
            <a:spAutoFit/>
          </a:bodyPr>
          <a:lstStyle/>
          <a:p>
            <a:pPr algn="l">
              <a:lnSpc>
                <a:spcPct val="100000"/>
              </a:lnSpc>
            </a:pPr>
            <a:r>
              <a:rPr kumimoji="1" lang="ja-JP" altLang="en-US"/>
              <a:t>ペアリングせずにスキームのセキュリティを保証したい</a:t>
            </a:r>
          </a:p>
        </p:txBody>
      </p:sp>
      <p:sp>
        <p:nvSpPr>
          <p:cNvPr id="6" name="テキスト ボックス 5">
            <a:extLst>
              <a:ext uri="{FF2B5EF4-FFF2-40B4-BE49-F238E27FC236}">
                <a16:creationId xmlns:a16="http://schemas.microsoft.com/office/drawing/2014/main" id="{03B5A9C8-C3A5-8149-BD18-EABEE73B5B43}"/>
              </a:ext>
            </a:extLst>
          </p:cNvPr>
          <p:cNvSpPr txBox="1"/>
          <p:nvPr/>
        </p:nvSpPr>
        <p:spPr>
          <a:xfrm>
            <a:off x="352425" y="1986478"/>
            <a:ext cx="5112460" cy="369332"/>
          </a:xfrm>
          <a:prstGeom prst="rect">
            <a:avLst/>
          </a:prstGeom>
          <a:noFill/>
        </p:spPr>
        <p:txBody>
          <a:bodyPr wrap="square" lIns="90000" rtlCol="0" anchor="t" anchorCtr="0">
            <a:spAutoFit/>
          </a:bodyPr>
          <a:lstStyle/>
          <a:p>
            <a:r>
              <a:rPr kumimoji="1" lang="en-US" altLang="ja-JP" dirty="0"/>
              <a:t>CLS</a:t>
            </a:r>
            <a:r>
              <a:rPr kumimoji="1" lang="ja-JP" altLang="en-US"/>
              <a:t>及び</a:t>
            </a:r>
            <a:r>
              <a:rPr kumimoji="1" lang="en-US" altLang="ja-JP" dirty="0"/>
              <a:t>CLSS</a:t>
            </a:r>
            <a:r>
              <a:rPr kumimoji="1" lang="ja-JP" altLang="en-US"/>
              <a:t>は双線形ペアリングに基づいている</a:t>
            </a:r>
            <a:endParaRPr kumimoji="1" lang="en-US" altLang="ja-JP" dirty="0"/>
          </a:p>
        </p:txBody>
      </p:sp>
      <p:sp>
        <p:nvSpPr>
          <p:cNvPr id="7" name="テキスト ボックス 6">
            <a:extLst>
              <a:ext uri="{FF2B5EF4-FFF2-40B4-BE49-F238E27FC236}">
                <a16:creationId xmlns:a16="http://schemas.microsoft.com/office/drawing/2014/main" id="{1E98BCB1-B500-D444-B723-94A63CDB4E9C}"/>
              </a:ext>
            </a:extLst>
          </p:cNvPr>
          <p:cNvSpPr txBox="1"/>
          <p:nvPr/>
        </p:nvSpPr>
        <p:spPr>
          <a:xfrm>
            <a:off x="5916706" y="1986478"/>
            <a:ext cx="2796988" cy="369332"/>
          </a:xfrm>
          <a:prstGeom prst="rect">
            <a:avLst/>
          </a:prstGeom>
          <a:noFill/>
        </p:spPr>
        <p:txBody>
          <a:bodyPr wrap="square" lIns="90000" rtlCol="0" anchor="t" anchorCtr="0">
            <a:spAutoFit/>
          </a:bodyPr>
          <a:lstStyle/>
          <a:p>
            <a:pPr algn="l">
              <a:lnSpc>
                <a:spcPct val="100000"/>
              </a:lnSpc>
            </a:pPr>
            <a:r>
              <a:rPr kumimoji="1" lang="ja-JP" altLang="en-US"/>
              <a:t>非常に多くの計算が必要</a:t>
            </a:r>
          </a:p>
        </p:txBody>
      </p:sp>
      <p:cxnSp>
        <p:nvCxnSpPr>
          <p:cNvPr id="8" name="直線矢印コネクタ 7">
            <a:extLst>
              <a:ext uri="{FF2B5EF4-FFF2-40B4-BE49-F238E27FC236}">
                <a16:creationId xmlns:a16="http://schemas.microsoft.com/office/drawing/2014/main" id="{68859C40-959F-2441-922E-72B7001C9240}"/>
              </a:ext>
            </a:extLst>
          </p:cNvPr>
          <p:cNvCxnSpPr>
            <a:cxnSpLocks/>
          </p:cNvCxnSpPr>
          <p:nvPr/>
        </p:nvCxnSpPr>
        <p:spPr>
          <a:xfrm>
            <a:off x="5430038" y="2158986"/>
            <a:ext cx="42212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矢印コネクタ 8">
            <a:extLst>
              <a:ext uri="{FF2B5EF4-FFF2-40B4-BE49-F238E27FC236}">
                <a16:creationId xmlns:a16="http://schemas.microsoft.com/office/drawing/2014/main" id="{E0448BB3-714F-2543-B34E-40B023C3BBD7}"/>
              </a:ext>
            </a:extLst>
          </p:cNvPr>
          <p:cNvCxnSpPr>
            <a:cxnSpLocks/>
          </p:cNvCxnSpPr>
          <p:nvPr/>
        </p:nvCxnSpPr>
        <p:spPr>
          <a:xfrm>
            <a:off x="6249415" y="2698661"/>
            <a:ext cx="42212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428A36F4-C8FE-624C-8309-7E3A575703A9}"/>
              </a:ext>
            </a:extLst>
          </p:cNvPr>
          <p:cNvSpPr txBox="1"/>
          <p:nvPr/>
        </p:nvSpPr>
        <p:spPr>
          <a:xfrm>
            <a:off x="6769256" y="2528318"/>
            <a:ext cx="2022317" cy="369332"/>
          </a:xfrm>
          <a:prstGeom prst="rect">
            <a:avLst/>
          </a:prstGeom>
          <a:noFill/>
        </p:spPr>
        <p:txBody>
          <a:bodyPr wrap="square" lIns="90000" rtlCol="0" anchor="t" anchorCtr="0">
            <a:spAutoFit/>
          </a:bodyPr>
          <a:lstStyle/>
          <a:p>
            <a:pPr algn="l">
              <a:lnSpc>
                <a:spcPct val="100000"/>
              </a:lnSpc>
            </a:pPr>
            <a:r>
              <a:rPr kumimoji="1" lang="ja-JP" altLang="en-US"/>
              <a:t>長い署名が必要</a:t>
            </a:r>
          </a:p>
        </p:txBody>
      </p:sp>
      <p:sp>
        <p:nvSpPr>
          <p:cNvPr id="11" name="左中かっこ 10">
            <a:extLst>
              <a:ext uri="{FF2B5EF4-FFF2-40B4-BE49-F238E27FC236}">
                <a16:creationId xmlns:a16="http://schemas.microsoft.com/office/drawing/2014/main" id="{76E5DD57-ADC7-3D4A-ADFB-D36AD42AB9DC}"/>
              </a:ext>
            </a:extLst>
          </p:cNvPr>
          <p:cNvSpPr/>
          <p:nvPr/>
        </p:nvSpPr>
        <p:spPr>
          <a:xfrm>
            <a:off x="193638" y="1986478"/>
            <a:ext cx="158787" cy="911172"/>
          </a:xfrm>
          <a:prstGeom prst="lef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250D3CF6-DFA5-B44F-82AC-1D916DABB2B8}"/>
              </a:ext>
            </a:extLst>
          </p:cNvPr>
          <p:cNvCxnSpPr>
            <a:cxnSpLocks/>
          </p:cNvCxnSpPr>
          <p:nvPr/>
        </p:nvCxnSpPr>
        <p:spPr>
          <a:xfrm>
            <a:off x="4377269" y="3056350"/>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EE2F1B40-24AE-F049-A75A-014CBE9D038A}"/>
              </a:ext>
            </a:extLst>
          </p:cNvPr>
          <p:cNvSpPr txBox="1"/>
          <p:nvPr/>
        </p:nvSpPr>
        <p:spPr>
          <a:xfrm>
            <a:off x="1366223" y="3392264"/>
            <a:ext cx="6411553" cy="369332"/>
          </a:xfrm>
          <a:prstGeom prst="rect">
            <a:avLst/>
          </a:prstGeom>
          <a:noFill/>
        </p:spPr>
        <p:txBody>
          <a:bodyPr wrap="square" lIns="90000" rtlCol="0" anchor="t" anchorCtr="0">
            <a:spAutoFit/>
          </a:bodyPr>
          <a:lstStyle/>
          <a:p>
            <a:pPr algn="l">
              <a:lnSpc>
                <a:spcPct val="100000"/>
              </a:lnSpc>
            </a:pPr>
            <a:r>
              <a:rPr kumimoji="1" lang="en-US" altLang="ja-JP" dirty="0"/>
              <a:t>VANET</a:t>
            </a:r>
            <a:r>
              <a:rPr kumimoji="1" lang="ja-JP" altLang="en-US"/>
              <a:t>の帯域幅制限及びストレージ制限により適していない</a:t>
            </a:r>
          </a:p>
        </p:txBody>
      </p:sp>
      <p:sp>
        <p:nvSpPr>
          <p:cNvPr id="14" name="テキスト ボックス 13">
            <a:extLst>
              <a:ext uri="{FF2B5EF4-FFF2-40B4-BE49-F238E27FC236}">
                <a16:creationId xmlns:a16="http://schemas.microsoft.com/office/drawing/2014/main" id="{42154E8F-E4BF-F54B-8180-B4D6D8865A42}"/>
              </a:ext>
            </a:extLst>
          </p:cNvPr>
          <p:cNvSpPr txBox="1"/>
          <p:nvPr/>
        </p:nvSpPr>
        <p:spPr>
          <a:xfrm>
            <a:off x="657791" y="4234481"/>
            <a:ext cx="8055903" cy="369332"/>
          </a:xfrm>
          <a:prstGeom prst="rect">
            <a:avLst/>
          </a:prstGeom>
          <a:noFill/>
        </p:spPr>
        <p:txBody>
          <a:bodyPr wrap="square" lIns="90000" rtlCol="0" anchor="t" anchorCtr="0">
            <a:spAutoFit/>
          </a:bodyPr>
          <a:lstStyle/>
          <a:p>
            <a:pPr algn="l">
              <a:lnSpc>
                <a:spcPct val="100000"/>
              </a:lnSpc>
            </a:pPr>
            <a:r>
              <a:rPr kumimoji="1" lang="en-US" altLang="ja-JP" dirty="0"/>
              <a:t>CLSS</a:t>
            </a:r>
            <a:r>
              <a:rPr kumimoji="1" lang="ja-JP" altLang="en-US"/>
              <a:t>に基づく</a:t>
            </a:r>
            <a:r>
              <a:rPr kumimoji="1" lang="en-US" altLang="ja-JP" dirty="0"/>
              <a:t>V2I</a:t>
            </a:r>
            <a:r>
              <a:rPr kumimoji="1" lang="ja-JP" altLang="en-US"/>
              <a:t>通信用の新しい証明書なしの集約署名スキームの提案</a:t>
            </a:r>
            <a:r>
              <a:rPr kumimoji="1" lang="en-US" altLang="ja-JP" dirty="0"/>
              <a:t>(2015)</a:t>
            </a:r>
            <a:endParaRPr kumimoji="1" lang="ja-JP" altLang="en-US"/>
          </a:p>
        </p:txBody>
      </p:sp>
      <p:cxnSp>
        <p:nvCxnSpPr>
          <p:cNvPr id="15" name="直線矢印コネクタ 14">
            <a:extLst>
              <a:ext uri="{FF2B5EF4-FFF2-40B4-BE49-F238E27FC236}">
                <a16:creationId xmlns:a16="http://schemas.microsoft.com/office/drawing/2014/main" id="{754AB7C0-63BD-A943-ACC8-BEA6FDFBECD6}"/>
              </a:ext>
            </a:extLst>
          </p:cNvPr>
          <p:cNvCxnSpPr>
            <a:cxnSpLocks/>
          </p:cNvCxnSpPr>
          <p:nvPr/>
        </p:nvCxnSpPr>
        <p:spPr>
          <a:xfrm>
            <a:off x="4377269" y="3869369"/>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73C056A0-2E70-EC41-84C8-1F7C51CD273A}"/>
              </a:ext>
            </a:extLst>
          </p:cNvPr>
          <p:cNvCxnSpPr>
            <a:cxnSpLocks/>
          </p:cNvCxnSpPr>
          <p:nvPr/>
        </p:nvCxnSpPr>
        <p:spPr>
          <a:xfrm>
            <a:off x="657791" y="4603813"/>
            <a:ext cx="7846355" cy="3932"/>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297EB76B-A579-2546-B1C6-C4CE12E1A257}"/>
              </a:ext>
            </a:extLst>
          </p:cNvPr>
          <p:cNvSpPr txBox="1"/>
          <p:nvPr/>
        </p:nvSpPr>
        <p:spPr>
          <a:xfrm>
            <a:off x="1027355" y="5098427"/>
            <a:ext cx="7089290" cy="369332"/>
          </a:xfrm>
          <a:prstGeom prst="rect">
            <a:avLst/>
          </a:prstGeom>
          <a:noFill/>
        </p:spPr>
        <p:txBody>
          <a:bodyPr wrap="square" lIns="90000" rtlCol="0" anchor="t" anchorCtr="0">
            <a:spAutoFit/>
          </a:bodyPr>
          <a:lstStyle/>
          <a:p>
            <a:pPr algn="l">
              <a:lnSpc>
                <a:spcPct val="100000"/>
              </a:lnSpc>
            </a:pPr>
            <a:r>
              <a:rPr kumimoji="1" lang="en-US" altLang="ja-JP" dirty="0"/>
              <a:t>CLSS</a:t>
            </a:r>
            <a:r>
              <a:rPr kumimoji="1" lang="ja-JP" altLang="en-US"/>
              <a:t>は</a:t>
            </a:r>
            <a:r>
              <a:rPr kumimoji="1" lang="en-US" altLang="ja-JP" dirty="0"/>
              <a:t>VANET</a:t>
            </a:r>
            <a:r>
              <a:rPr kumimoji="1" lang="ja-JP" altLang="en-US"/>
              <a:t>における有望なプライバシー保護認証スキームである</a:t>
            </a:r>
            <a:endParaRPr kumimoji="1" lang="en-US" altLang="ja-JP" dirty="0"/>
          </a:p>
        </p:txBody>
      </p:sp>
    </p:spTree>
    <p:extLst>
      <p:ext uri="{BB962C8B-B14F-4D97-AF65-F5344CB8AC3E}">
        <p14:creationId xmlns:p14="http://schemas.microsoft.com/office/powerpoint/2010/main" val="3732470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円/楕円 18">
            <a:extLst>
              <a:ext uri="{FF2B5EF4-FFF2-40B4-BE49-F238E27FC236}">
                <a16:creationId xmlns:a16="http://schemas.microsoft.com/office/drawing/2014/main" id="{6AC0F145-A29F-CC45-8E58-D79EB7743F5F}"/>
              </a:ext>
            </a:extLst>
          </p:cNvPr>
          <p:cNvSpPr/>
          <p:nvPr/>
        </p:nvSpPr>
        <p:spPr>
          <a:xfrm>
            <a:off x="1780270" y="1437814"/>
            <a:ext cx="4929443" cy="2035959"/>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426BE55D-28DA-BF42-9C77-173C0A709499}"/>
              </a:ext>
            </a:extLst>
          </p:cNvPr>
          <p:cNvSpPr>
            <a:spLocks noGrp="1"/>
          </p:cNvSpPr>
          <p:nvPr>
            <p:ph type="title"/>
          </p:nvPr>
        </p:nvSpPr>
        <p:spPr/>
        <p:txBody>
          <a:bodyPr>
            <a:normAutofit/>
          </a:bodyPr>
          <a:lstStyle/>
          <a:p>
            <a:r>
              <a:rPr lang="en-US" altLang="ja-JP" sz="3200" dirty="0"/>
              <a:t>IV. PRIVACY-PRESERVING AUTHENTICATION</a:t>
            </a:r>
            <a:r>
              <a:rPr lang="ja-JP" altLang="ja-JP" sz="3200"/>
              <a:t> </a:t>
            </a:r>
            <a:endParaRPr kumimoji="1" lang="ja-JP" altLang="en-US" sz="3200"/>
          </a:p>
        </p:txBody>
      </p:sp>
      <p:sp>
        <p:nvSpPr>
          <p:cNvPr id="4" name="正方形/長方形 3">
            <a:extLst>
              <a:ext uri="{FF2B5EF4-FFF2-40B4-BE49-F238E27FC236}">
                <a16:creationId xmlns:a16="http://schemas.microsoft.com/office/drawing/2014/main" id="{F766BF38-A3C0-4143-A526-3A943C66506E}"/>
              </a:ext>
            </a:extLst>
          </p:cNvPr>
          <p:cNvSpPr/>
          <p:nvPr/>
        </p:nvSpPr>
        <p:spPr>
          <a:xfrm>
            <a:off x="352425" y="1162050"/>
            <a:ext cx="4445606"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Freeform 625">
            <a:extLst>
              <a:ext uri="{FF2B5EF4-FFF2-40B4-BE49-F238E27FC236}">
                <a16:creationId xmlns:a16="http://schemas.microsoft.com/office/drawing/2014/main" id="{BFA6F934-20E2-0741-B675-F090D40B8645}"/>
              </a:ext>
            </a:extLst>
          </p:cNvPr>
          <p:cNvSpPr>
            <a:spLocks noEditPoints="1"/>
          </p:cNvSpPr>
          <p:nvPr/>
        </p:nvSpPr>
        <p:spPr bwMode="auto">
          <a:xfrm>
            <a:off x="3997984" y="1750733"/>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6" name="Freeform 625">
            <a:extLst>
              <a:ext uri="{FF2B5EF4-FFF2-40B4-BE49-F238E27FC236}">
                <a16:creationId xmlns:a16="http://schemas.microsoft.com/office/drawing/2014/main" id="{598AC6AA-1AC8-A24C-A958-BE80A04F7761}"/>
              </a:ext>
            </a:extLst>
          </p:cNvPr>
          <p:cNvSpPr>
            <a:spLocks noEditPoints="1"/>
          </p:cNvSpPr>
          <p:nvPr/>
        </p:nvSpPr>
        <p:spPr bwMode="auto">
          <a:xfrm>
            <a:off x="6071826" y="2016984"/>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7" name="直線矢印コネクタ 6">
            <a:extLst>
              <a:ext uri="{FF2B5EF4-FFF2-40B4-BE49-F238E27FC236}">
                <a16:creationId xmlns:a16="http://schemas.microsoft.com/office/drawing/2014/main" id="{CCB9DA02-80A9-2D4F-AB59-7809E86CD535}"/>
              </a:ext>
            </a:extLst>
          </p:cNvPr>
          <p:cNvCxnSpPr>
            <a:cxnSpLocks/>
          </p:cNvCxnSpPr>
          <p:nvPr/>
        </p:nvCxnSpPr>
        <p:spPr>
          <a:xfrm flipV="1">
            <a:off x="2718618" y="3208336"/>
            <a:ext cx="1526374" cy="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Freeform 625">
            <a:extLst>
              <a:ext uri="{FF2B5EF4-FFF2-40B4-BE49-F238E27FC236}">
                <a16:creationId xmlns:a16="http://schemas.microsoft.com/office/drawing/2014/main" id="{95185221-B57A-F140-A120-409F5EE9068D}"/>
              </a:ext>
            </a:extLst>
          </p:cNvPr>
          <p:cNvSpPr>
            <a:spLocks noEditPoints="1"/>
          </p:cNvSpPr>
          <p:nvPr/>
        </p:nvSpPr>
        <p:spPr bwMode="auto">
          <a:xfrm>
            <a:off x="4340158" y="2962408"/>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9" name="直線矢印コネクタ 8">
            <a:extLst>
              <a:ext uri="{FF2B5EF4-FFF2-40B4-BE49-F238E27FC236}">
                <a16:creationId xmlns:a16="http://schemas.microsoft.com/office/drawing/2014/main" id="{137928D6-8316-A045-B81F-62ECB081620D}"/>
              </a:ext>
            </a:extLst>
          </p:cNvPr>
          <p:cNvCxnSpPr>
            <a:cxnSpLocks/>
          </p:cNvCxnSpPr>
          <p:nvPr/>
        </p:nvCxnSpPr>
        <p:spPr>
          <a:xfrm flipV="1">
            <a:off x="2320793" y="2238288"/>
            <a:ext cx="150817" cy="58992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478B0CF5-A70A-AC48-A803-33CC3243DB6F}"/>
              </a:ext>
            </a:extLst>
          </p:cNvPr>
          <p:cNvSpPr txBox="1"/>
          <p:nvPr/>
        </p:nvSpPr>
        <p:spPr>
          <a:xfrm>
            <a:off x="1596319" y="3380205"/>
            <a:ext cx="1599764" cy="253916"/>
          </a:xfrm>
          <a:prstGeom prst="rect">
            <a:avLst/>
          </a:prstGeom>
          <a:noFill/>
        </p:spPr>
        <p:txBody>
          <a:bodyPr wrap="square" lIns="90000" rtlCol="0" anchor="t" anchorCtr="0">
            <a:spAutoFit/>
          </a:bodyPr>
          <a:lstStyle/>
          <a:p>
            <a:pPr algn="l">
              <a:lnSpc>
                <a:spcPct val="100000"/>
              </a:lnSpc>
            </a:pPr>
            <a:r>
              <a:rPr kumimoji="1" lang="ja-JP" altLang="en-US" sz="1050"/>
              <a:t>グループマネージャー</a:t>
            </a:r>
          </a:p>
        </p:txBody>
      </p:sp>
      <p:sp>
        <p:nvSpPr>
          <p:cNvPr id="11" name="Freeform 625">
            <a:extLst>
              <a:ext uri="{FF2B5EF4-FFF2-40B4-BE49-F238E27FC236}">
                <a16:creationId xmlns:a16="http://schemas.microsoft.com/office/drawing/2014/main" id="{A7A9A6F3-9891-F443-BCDD-5BFC45AA4044}"/>
              </a:ext>
            </a:extLst>
          </p:cNvPr>
          <p:cNvSpPr>
            <a:spLocks noEditPoints="1"/>
          </p:cNvSpPr>
          <p:nvPr/>
        </p:nvSpPr>
        <p:spPr bwMode="auto">
          <a:xfrm>
            <a:off x="2224602" y="1790343"/>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2" name="Freeform 625">
            <a:extLst>
              <a:ext uri="{FF2B5EF4-FFF2-40B4-BE49-F238E27FC236}">
                <a16:creationId xmlns:a16="http://schemas.microsoft.com/office/drawing/2014/main" id="{AF039223-2092-3B46-AE41-DAC000EAD82F}"/>
              </a:ext>
            </a:extLst>
          </p:cNvPr>
          <p:cNvSpPr>
            <a:spLocks noEditPoints="1"/>
          </p:cNvSpPr>
          <p:nvPr/>
        </p:nvSpPr>
        <p:spPr bwMode="auto">
          <a:xfrm>
            <a:off x="2073785" y="2932551"/>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15" name="直線矢印コネクタ 14">
            <a:extLst>
              <a:ext uri="{FF2B5EF4-FFF2-40B4-BE49-F238E27FC236}">
                <a16:creationId xmlns:a16="http://schemas.microsoft.com/office/drawing/2014/main" id="{E98FFC10-5D47-3349-850E-1E966EDDA6AA}"/>
              </a:ext>
            </a:extLst>
          </p:cNvPr>
          <p:cNvCxnSpPr>
            <a:cxnSpLocks/>
          </p:cNvCxnSpPr>
          <p:nvPr/>
        </p:nvCxnSpPr>
        <p:spPr>
          <a:xfrm flipV="1">
            <a:off x="2588401" y="2074896"/>
            <a:ext cx="1267636" cy="82360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6F9DB51E-1B7C-1541-B82B-806A54521AFC}"/>
              </a:ext>
            </a:extLst>
          </p:cNvPr>
          <p:cNvCxnSpPr>
            <a:cxnSpLocks/>
          </p:cNvCxnSpPr>
          <p:nvPr/>
        </p:nvCxnSpPr>
        <p:spPr>
          <a:xfrm flipV="1">
            <a:off x="2721664" y="2405877"/>
            <a:ext cx="2906730" cy="68321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1CB6BF4F-C46E-CF44-ACB6-A0ACAF8C38E3}"/>
              </a:ext>
            </a:extLst>
          </p:cNvPr>
          <p:cNvSpPr txBox="1"/>
          <p:nvPr/>
        </p:nvSpPr>
        <p:spPr>
          <a:xfrm>
            <a:off x="4669390" y="2620524"/>
            <a:ext cx="506367" cy="253916"/>
          </a:xfrm>
          <a:prstGeom prst="rect">
            <a:avLst/>
          </a:prstGeom>
          <a:noFill/>
        </p:spPr>
        <p:txBody>
          <a:bodyPr wrap="square" lIns="90000" rtlCol="0" anchor="t" anchorCtr="0">
            <a:spAutoFit/>
          </a:bodyPr>
          <a:lstStyle/>
          <a:p>
            <a:pPr algn="l">
              <a:lnSpc>
                <a:spcPct val="100000"/>
              </a:lnSpc>
            </a:pPr>
            <a:r>
              <a:rPr kumimoji="1" lang="ja-JP" altLang="en-US" sz="1050"/>
              <a:t>匿名</a:t>
            </a:r>
          </a:p>
        </p:txBody>
      </p:sp>
      <p:sp>
        <p:nvSpPr>
          <p:cNvPr id="22" name="テキスト ボックス 21">
            <a:extLst>
              <a:ext uri="{FF2B5EF4-FFF2-40B4-BE49-F238E27FC236}">
                <a16:creationId xmlns:a16="http://schemas.microsoft.com/office/drawing/2014/main" id="{1BF01465-24ED-8B4D-8E9A-DCAF45E9FA24}"/>
              </a:ext>
            </a:extLst>
          </p:cNvPr>
          <p:cNvSpPr txBox="1"/>
          <p:nvPr/>
        </p:nvSpPr>
        <p:spPr>
          <a:xfrm>
            <a:off x="2367743" y="2346846"/>
            <a:ext cx="506367" cy="253916"/>
          </a:xfrm>
          <a:prstGeom prst="rect">
            <a:avLst/>
          </a:prstGeom>
          <a:noFill/>
        </p:spPr>
        <p:txBody>
          <a:bodyPr wrap="square" lIns="90000" rtlCol="0" anchor="t" anchorCtr="0">
            <a:spAutoFit/>
          </a:bodyPr>
          <a:lstStyle/>
          <a:p>
            <a:pPr algn="l">
              <a:lnSpc>
                <a:spcPct val="100000"/>
              </a:lnSpc>
            </a:pPr>
            <a:r>
              <a:rPr kumimoji="1" lang="ja-JP" altLang="en-US" sz="1050"/>
              <a:t>匿名</a:t>
            </a:r>
          </a:p>
        </p:txBody>
      </p:sp>
      <p:sp>
        <p:nvSpPr>
          <p:cNvPr id="23" name="テキスト ボックス 22">
            <a:extLst>
              <a:ext uri="{FF2B5EF4-FFF2-40B4-BE49-F238E27FC236}">
                <a16:creationId xmlns:a16="http://schemas.microsoft.com/office/drawing/2014/main" id="{E4A7D9DD-2996-F74F-B697-71817C6936AD}"/>
              </a:ext>
            </a:extLst>
          </p:cNvPr>
          <p:cNvSpPr txBox="1"/>
          <p:nvPr/>
        </p:nvSpPr>
        <p:spPr>
          <a:xfrm>
            <a:off x="3081704" y="2517628"/>
            <a:ext cx="506367" cy="253916"/>
          </a:xfrm>
          <a:prstGeom prst="rect">
            <a:avLst/>
          </a:prstGeom>
          <a:noFill/>
        </p:spPr>
        <p:txBody>
          <a:bodyPr wrap="square" lIns="90000" rtlCol="0" anchor="t" anchorCtr="0">
            <a:spAutoFit/>
          </a:bodyPr>
          <a:lstStyle/>
          <a:p>
            <a:pPr algn="l">
              <a:lnSpc>
                <a:spcPct val="100000"/>
              </a:lnSpc>
            </a:pPr>
            <a:r>
              <a:rPr kumimoji="1" lang="ja-JP" altLang="en-US" sz="1050"/>
              <a:t>匿名</a:t>
            </a:r>
          </a:p>
        </p:txBody>
      </p:sp>
      <p:sp>
        <p:nvSpPr>
          <p:cNvPr id="24" name="テキスト ボックス 23">
            <a:extLst>
              <a:ext uri="{FF2B5EF4-FFF2-40B4-BE49-F238E27FC236}">
                <a16:creationId xmlns:a16="http://schemas.microsoft.com/office/drawing/2014/main" id="{4656304C-06B5-944E-80F6-05E3EDAED254}"/>
              </a:ext>
            </a:extLst>
          </p:cNvPr>
          <p:cNvSpPr txBox="1"/>
          <p:nvPr/>
        </p:nvSpPr>
        <p:spPr>
          <a:xfrm>
            <a:off x="3382864" y="3208336"/>
            <a:ext cx="506367" cy="253916"/>
          </a:xfrm>
          <a:prstGeom prst="rect">
            <a:avLst/>
          </a:prstGeom>
          <a:noFill/>
        </p:spPr>
        <p:txBody>
          <a:bodyPr wrap="square" lIns="90000" rtlCol="0" anchor="t" anchorCtr="0">
            <a:spAutoFit/>
          </a:bodyPr>
          <a:lstStyle/>
          <a:p>
            <a:pPr algn="l">
              <a:lnSpc>
                <a:spcPct val="100000"/>
              </a:lnSpc>
            </a:pPr>
            <a:r>
              <a:rPr kumimoji="1" lang="ja-JP" altLang="en-US" sz="1050"/>
              <a:t>匿名</a:t>
            </a:r>
          </a:p>
        </p:txBody>
      </p:sp>
      <p:sp>
        <p:nvSpPr>
          <p:cNvPr id="25" name="テキスト ボックス 24">
            <a:extLst>
              <a:ext uri="{FF2B5EF4-FFF2-40B4-BE49-F238E27FC236}">
                <a16:creationId xmlns:a16="http://schemas.microsoft.com/office/drawing/2014/main" id="{F545B23F-DF02-0845-A99E-2824C498100C}"/>
              </a:ext>
            </a:extLst>
          </p:cNvPr>
          <p:cNvSpPr txBox="1"/>
          <p:nvPr/>
        </p:nvSpPr>
        <p:spPr>
          <a:xfrm>
            <a:off x="512935" y="3664614"/>
            <a:ext cx="5317710" cy="369332"/>
          </a:xfrm>
          <a:prstGeom prst="rect">
            <a:avLst/>
          </a:prstGeom>
          <a:noFill/>
        </p:spPr>
        <p:txBody>
          <a:bodyPr wrap="square" lIns="90000" rtlCol="0" anchor="t" anchorCtr="0">
            <a:spAutoFit/>
          </a:bodyPr>
          <a:lstStyle/>
          <a:p>
            <a:pPr algn="l">
              <a:lnSpc>
                <a:spcPct val="100000"/>
              </a:lnSpc>
            </a:pPr>
            <a:r>
              <a:rPr kumimoji="1" lang="ja-JP" altLang="en-US"/>
              <a:t>グループマネージャーのみが送信元の確認が可能</a:t>
            </a:r>
          </a:p>
        </p:txBody>
      </p:sp>
      <p:sp>
        <p:nvSpPr>
          <p:cNvPr id="26" name="テキスト ボックス 25">
            <a:extLst>
              <a:ext uri="{FF2B5EF4-FFF2-40B4-BE49-F238E27FC236}">
                <a16:creationId xmlns:a16="http://schemas.microsoft.com/office/drawing/2014/main" id="{58F619FA-8225-7A45-80CD-2B0D66BAFB1A}"/>
              </a:ext>
            </a:extLst>
          </p:cNvPr>
          <p:cNvSpPr txBox="1"/>
          <p:nvPr/>
        </p:nvSpPr>
        <p:spPr>
          <a:xfrm>
            <a:off x="512934" y="4100993"/>
            <a:ext cx="8229599" cy="646331"/>
          </a:xfrm>
          <a:prstGeom prst="rect">
            <a:avLst/>
          </a:prstGeom>
          <a:noFill/>
        </p:spPr>
        <p:txBody>
          <a:bodyPr wrap="square" lIns="90000" rtlCol="0" anchor="t" anchorCtr="0">
            <a:spAutoFit/>
          </a:bodyPr>
          <a:lstStyle/>
          <a:p>
            <a:pPr algn="l">
              <a:lnSpc>
                <a:spcPct val="100000"/>
              </a:lnSpc>
            </a:pPr>
            <a:r>
              <a:rPr kumimoji="1" lang="ja-JP" altLang="en-US"/>
              <a:t>署名の検証に時間がかかるため</a:t>
            </a:r>
            <a:r>
              <a:rPr kumimoji="1" lang="en-US" altLang="ja-JP" dirty="0"/>
              <a:t>, VANET</a:t>
            </a:r>
            <a:r>
              <a:rPr kumimoji="1" lang="ja-JP" altLang="en-US"/>
              <a:t>などの時間制約が厳しいアプリケーションには適していない</a:t>
            </a:r>
          </a:p>
        </p:txBody>
      </p:sp>
      <p:cxnSp>
        <p:nvCxnSpPr>
          <p:cNvPr id="27" name="直線矢印コネクタ 26">
            <a:extLst>
              <a:ext uri="{FF2B5EF4-FFF2-40B4-BE49-F238E27FC236}">
                <a16:creationId xmlns:a16="http://schemas.microsoft.com/office/drawing/2014/main" id="{F2C0C30A-4F50-4C4A-8C75-8B22E8A3EF31}"/>
              </a:ext>
            </a:extLst>
          </p:cNvPr>
          <p:cNvCxnSpPr>
            <a:cxnSpLocks/>
          </p:cNvCxnSpPr>
          <p:nvPr/>
        </p:nvCxnSpPr>
        <p:spPr>
          <a:xfrm>
            <a:off x="4340158" y="4747324"/>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D8CDF5D-AE69-FC4A-A8CA-777BD95F312A}"/>
              </a:ext>
            </a:extLst>
          </p:cNvPr>
          <p:cNvSpPr txBox="1"/>
          <p:nvPr/>
        </p:nvSpPr>
        <p:spPr>
          <a:xfrm>
            <a:off x="1962226" y="5013038"/>
            <a:ext cx="5009998" cy="369332"/>
          </a:xfrm>
          <a:prstGeom prst="rect">
            <a:avLst/>
          </a:prstGeom>
          <a:noFill/>
        </p:spPr>
        <p:txBody>
          <a:bodyPr wrap="square" lIns="90000" rtlCol="0" anchor="t" anchorCtr="0">
            <a:spAutoFit/>
          </a:bodyPr>
          <a:lstStyle/>
          <a:p>
            <a:pPr algn="l">
              <a:lnSpc>
                <a:spcPct val="100000"/>
              </a:lnSpc>
            </a:pPr>
            <a:r>
              <a:rPr kumimoji="1" lang="ja-JP" altLang="en-US"/>
              <a:t>グループ署名と</a:t>
            </a:r>
            <a:r>
              <a:rPr kumimoji="1" lang="en-US" altLang="ja-JP" dirty="0"/>
              <a:t>ID</a:t>
            </a:r>
            <a:r>
              <a:rPr kumimoji="1" lang="ja-JP" altLang="en-US"/>
              <a:t>ベース署名</a:t>
            </a:r>
            <a:r>
              <a:rPr kumimoji="1" lang="en-US" altLang="ja-JP" dirty="0"/>
              <a:t>(GSIS)</a:t>
            </a:r>
            <a:r>
              <a:rPr kumimoji="1" lang="ja-JP" altLang="en-US"/>
              <a:t>の提案</a:t>
            </a:r>
            <a:r>
              <a:rPr kumimoji="1" lang="en-US" altLang="ja-JP" dirty="0"/>
              <a:t>(2007)</a:t>
            </a:r>
            <a:endParaRPr kumimoji="1" lang="ja-JP" altLang="en-US"/>
          </a:p>
        </p:txBody>
      </p:sp>
      <p:cxnSp>
        <p:nvCxnSpPr>
          <p:cNvPr id="29" name="直線コネクタ 28">
            <a:extLst>
              <a:ext uri="{FF2B5EF4-FFF2-40B4-BE49-F238E27FC236}">
                <a16:creationId xmlns:a16="http://schemas.microsoft.com/office/drawing/2014/main" id="{8D3F56A5-0E12-CA4D-BFD6-DC73469CDD2F}"/>
              </a:ext>
            </a:extLst>
          </p:cNvPr>
          <p:cNvCxnSpPr>
            <a:cxnSpLocks/>
          </p:cNvCxnSpPr>
          <p:nvPr/>
        </p:nvCxnSpPr>
        <p:spPr>
          <a:xfrm>
            <a:off x="1962226" y="5382370"/>
            <a:ext cx="4866126"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55860F2E-8B07-A749-A2D8-C5BD7E487672}"/>
              </a:ext>
            </a:extLst>
          </p:cNvPr>
          <p:cNvSpPr txBox="1"/>
          <p:nvPr/>
        </p:nvSpPr>
        <p:spPr>
          <a:xfrm>
            <a:off x="134699" y="5530384"/>
            <a:ext cx="8986068" cy="369332"/>
          </a:xfrm>
          <a:prstGeom prst="rect">
            <a:avLst/>
          </a:prstGeom>
          <a:noFill/>
        </p:spPr>
        <p:txBody>
          <a:bodyPr wrap="square" lIns="90000" rtlCol="0" anchor="t" anchorCtr="0">
            <a:spAutoFit/>
          </a:bodyPr>
          <a:lstStyle/>
          <a:p>
            <a:pPr algn="l">
              <a:lnSpc>
                <a:spcPct val="100000"/>
              </a:lnSpc>
            </a:pPr>
            <a:r>
              <a:rPr kumimoji="1" lang="en-US" altLang="ja-JP" dirty="0"/>
              <a:t>GSIS</a:t>
            </a:r>
            <a:r>
              <a:rPr kumimoji="1" lang="ja-JP" altLang="en-US"/>
              <a:t>は短いグループ署名を使用してメッセージに署名し</a:t>
            </a:r>
            <a:r>
              <a:rPr kumimoji="1" lang="en-US" altLang="ja-JP" dirty="0"/>
              <a:t>, </a:t>
            </a:r>
            <a:r>
              <a:rPr kumimoji="1" lang="ja-JP" altLang="en-US"/>
              <a:t>匿名性と拡張性を提供する</a:t>
            </a:r>
          </a:p>
        </p:txBody>
      </p:sp>
      <p:sp>
        <p:nvSpPr>
          <p:cNvPr id="3" name="テキスト ボックス 2">
            <a:extLst>
              <a:ext uri="{FF2B5EF4-FFF2-40B4-BE49-F238E27FC236}">
                <a16:creationId xmlns:a16="http://schemas.microsoft.com/office/drawing/2014/main" id="{40E3E632-C064-FE40-93D4-710B59DD7778}"/>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E. Schemes Based on Group Signature</a:t>
            </a:r>
            <a:r>
              <a:rPr lang="ja-JP" altLang="ja-JP" dirty="0"/>
              <a:t> </a:t>
            </a:r>
            <a:endParaRPr kumimoji="1" lang="ja-JP" altLang="en-US" dirty="0"/>
          </a:p>
        </p:txBody>
      </p:sp>
    </p:spTree>
    <p:extLst>
      <p:ext uri="{BB962C8B-B14F-4D97-AF65-F5344CB8AC3E}">
        <p14:creationId xmlns:p14="http://schemas.microsoft.com/office/powerpoint/2010/main" val="2539443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56DD4B87-9B60-2745-A86B-B56F5E612F93}"/>
              </a:ext>
            </a:extLst>
          </p:cNvPr>
          <p:cNvSpPr/>
          <p:nvPr/>
        </p:nvSpPr>
        <p:spPr>
          <a:xfrm>
            <a:off x="352425" y="1162050"/>
            <a:ext cx="4445606" cy="369332"/>
          </a:xfrm>
          <a:prstGeom prst="rect">
            <a:avLst/>
          </a:prstGeom>
          <a:solidFill>
            <a:schemeClr val="bg1"/>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A1205C83-E83A-7D40-AFC3-7B98F4EE4A27}"/>
              </a:ext>
            </a:extLst>
          </p:cNvPr>
          <p:cNvSpPr txBox="1"/>
          <p:nvPr/>
        </p:nvSpPr>
        <p:spPr>
          <a:xfrm>
            <a:off x="352425" y="1162050"/>
            <a:ext cx="4602823" cy="369332"/>
          </a:xfrm>
          <a:prstGeom prst="rect">
            <a:avLst/>
          </a:prstGeom>
          <a:noFill/>
        </p:spPr>
        <p:txBody>
          <a:bodyPr wrap="square" lIns="90000" rtlCol="0" anchor="t" anchorCtr="0">
            <a:spAutoFit/>
          </a:bodyPr>
          <a:lstStyle/>
          <a:p>
            <a:r>
              <a:rPr lang="en-US" altLang="ja-JP" dirty="0"/>
              <a:t>E. Schemes Based on Group Signature</a:t>
            </a:r>
            <a:r>
              <a:rPr lang="ja-JP" altLang="ja-JP" dirty="0"/>
              <a:t> </a:t>
            </a:r>
            <a:endParaRPr kumimoji="1" lang="ja-JP" altLang="en-US" dirty="0"/>
          </a:p>
        </p:txBody>
      </p:sp>
      <p:sp>
        <p:nvSpPr>
          <p:cNvPr id="2" name="タイトル 1">
            <a:extLst>
              <a:ext uri="{FF2B5EF4-FFF2-40B4-BE49-F238E27FC236}">
                <a16:creationId xmlns:a16="http://schemas.microsoft.com/office/drawing/2014/main" id="{6355C936-2A3E-9C4D-AC55-D09AB93559B8}"/>
              </a:ext>
            </a:extLst>
          </p:cNvPr>
          <p:cNvSpPr>
            <a:spLocks noGrp="1"/>
          </p:cNvSpPr>
          <p:nvPr>
            <p:ph type="title"/>
          </p:nvPr>
        </p:nvSpPr>
        <p:spPr/>
        <p:txBody>
          <a:bodyPr>
            <a:normAutofit/>
          </a:bodyPr>
          <a:lstStyle/>
          <a:p>
            <a:r>
              <a:rPr lang="en-US" altLang="ja-JP" sz="3200" dirty="0"/>
              <a:t>IV. PRIVACY-PRESERVING AUTHENTICATION</a:t>
            </a:r>
            <a:r>
              <a:rPr lang="ja-JP" altLang="ja-JP" sz="3200" dirty="0"/>
              <a:t> </a:t>
            </a:r>
            <a:endParaRPr kumimoji="1" lang="ja-JP" altLang="en-US" sz="3200" dirty="0"/>
          </a:p>
        </p:txBody>
      </p:sp>
      <p:sp>
        <p:nvSpPr>
          <p:cNvPr id="6" name="テキスト ボックス 5">
            <a:extLst>
              <a:ext uri="{FF2B5EF4-FFF2-40B4-BE49-F238E27FC236}">
                <a16:creationId xmlns:a16="http://schemas.microsoft.com/office/drawing/2014/main" id="{4415B4F2-810D-2F4A-9755-F73EACB75B55}"/>
              </a:ext>
            </a:extLst>
          </p:cNvPr>
          <p:cNvSpPr txBox="1"/>
          <p:nvPr/>
        </p:nvSpPr>
        <p:spPr>
          <a:xfrm>
            <a:off x="419427" y="1692523"/>
            <a:ext cx="2743200" cy="369332"/>
          </a:xfrm>
          <a:prstGeom prst="rect">
            <a:avLst/>
          </a:prstGeom>
          <a:noFill/>
        </p:spPr>
        <p:txBody>
          <a:bodyPr wrap="square" lIns="90000" rtlCol="0" anchor="t" anchorCtr="0">
            <a:spAutoFit/>
          </a:bodyPr>
          <a:lstStyle/>
          <a:p>
            <a:pPr algn="l">
              <a:lnSpc>
                <a:spcPct val="100000"/>
              </a:lnSpc>
            </a:pPr>
            <a:r>
              <a:rPr kumimoji="1" lang="ja-JP" altLang="en-US"/>
              <a:t>最初の</a:t>
            </a:r>
            <a:r>
              <a:rPr kumimoji="1" lang="en-US" altLang="ja-JP" dirty="0"/>
              <a:t>RSU</a:t>
            </a:r>
            <a:r>
              <a:rPr kumimoji="1" lang="ja-JP" altLang="en-US"/>
              <a:t>の範囲に入る</a:t>
            </a:r>
            <a:endParaRPr kumimoji="1" lang="en-US" altLang="ja-JP" dirty="0"/>
          </a:p>
        </p:txBody>
      </p:sp>
      <p:sp>
        <p:nvSpPr>
          <p:cNvPr id="7" name="テキスト ボックス 6">
            <a:extLst>
              <a:ext uri="{FF2B5EF4-FFF2-40B4-BE49-F238E27FC236}">
                <a16:creationId xmlns:a16="http://schemas.microsoft.com/office/drawing/2014/main" id="{A7E76BB2-A086-D64A-B391-08AAEC3D448A}"/>
              </a:ext>
            </a:extLst>
          </p:cNvPr>
          <p:cNvSpPr txBox="1"/>
          <p:nvPr/>
        </p:nvSpPr>
        <p:spPr>
          <a:xfrm>
            <a:off x="1484435" y="1909462"/>
            <a:ext cx="451821" cy="369332"/>
          </a:xfrm>
          <a:prstGeom prst="rect">
            <a:avLst/>
          </a:prstGeom>
          <a:noFill/>
        </p:spPr>
        <p:txBody>
          <a:bodyPr wrap="square" lIns="90000" rtlCol="0" anchor="t" anchorCtr="0">
            <a:spAutoFit/>
          </a:bodyPr>
          <a:lstStyle/>
          <a:p>
            <a:pPr algn="l">
              <a:lnSpc>
                <a:spcPct val="100000"/>
              </a:lnSpc>
            </a:pPr>
            <a:r>
              <a:rPr kumimoji="1" lang="en-US" altLang="ja-JP" dirty="0"/>
              <a:t>or</a:t>
            </a:r>
            <a:endParaRPr kumimoji="1" lang="ja-JP" altLang="en-US"/>
          </a:p>
        </p:txBody>
      </p:sp>
      <p:sp>
        <p:nvSpPr>
          <p:cNvPr id="8" name="テキスト ボックス 7">
            <a:extLst>
              <a:ext uri="{FF2B5EF4-FFF2-40B4-BE49-F238E27FC236}">
                <a16:creationId xmlns:a16="http://schemas.microsoft.com/office/drawing/2014/main" id="{4E170EB5-DC08-2C4C-8BA9-F10164C6A248}"/>
              </a:ext>
            </a:extLst>
          </p:cNvPr>
          <p:cNvSpPr txBox="1"/>
          <p:nvPr/>
        </p:nvSpPr>
        <p:spPr>
          <a:xfrm>
            <a:off x="419548" y="2129750"/>
            <a:ext cx="4152452" cy="369332"/>
          </a:xfrm>
          <a:prstGeom prst="rect">
            <a:avLst/>
          </a:prstGeom>
          <a:noFill/>
        </p:spPr>
        <p:txBody>
          <a:bodyPr wrap="square" lIns="90000" rtlCol="0" anchor="t" anchorCtr="0">
            <a:spAutoFit/>
          </a:bodyPr>
          <a:lstStyle/>
          <a:p>
            <a:pPr algn="l">
              <a:lnSpc>
                <a:spcPct val="100000"/>
              </a:lnSpc>
            </a:pPr>
            <a:r>
              <a:rPr kumimoji="1" lang="en-US" altLang="ja-JP" dirty="0"/>
              <a:t>private member key</a:t>
            </a:r>
            <a:r>
              <a:rPr kumimoji="1" lang="ja-JP" altLang="en-US"/>
              <a:t>の有効期限が切れる</a:t>
            </a:r>
          </a:p>
        </p:txBody>
      </p:sp>
      <p:sp>
        <p:nvSpPr>
          <p:cNvPr id="9" name="右中かっこ 8">
            <a:extLst>
              <a:ext uri="{FF2B5EF4-FFF2-40B4-BE49-F238E27FC236}">
                <a16:creationId xmlns:a16="http://schemas.microsoft.com/office/drawing/2014/main" id="{2023A0F5-29B2-F846-9396-68B5A9EB601C}"/>
              </a:ext>
            </a:extLst>
          </p:cNvPr>
          <p:cNvSpPr/>
          <p:nvPr/>
        </p:nvSpPr>
        <p:spPr>
          <a:xfrm>
            <a:off x="4496696" y="1692523"/>
            <a:ext cx="301335" cy="727948"/>
          </a:xfrm>
          <a:prstGeom prst="righ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4B516D45-412E-684C-A710-D4F73F7FD04F}"/>
              </a:ext>
            </a:extLst>
          </p:cNvPr>
          <p:cNvSpPr txBox="1"/>
          <p:nvPr/>
        </p:nvSpPr>
        <p:spPr>
          <a:xfrm>
            <a:off x="4798031" y="1866167"/>
            <a:ext cx="3593054" cy="369332"/>
          </a:xfrm>
          <a:prstGeom prst="rect">
            <a:avLst/>
          </a:prstGeom>
          <a:noFill/>
        </p:spPr>
        <p:txBody>
          <a:bodyPr wrap="square" lIns="90000" rtlCol="0" anchor="t" anchorCtr="0">
            <a:spAutoFit/>
          </a:bodyPr>
          <a:lstStyle/>
          <a:p>
            <a:pPr algn="l">
              <a:lnSpc>
                <a:spcPct val="100000"/>
              </a:lnSpc>
            </a:pPr>
            <a:r>
              <a:rPr kumimoji="1" lang="en-US" altLang="ja-JP" dirty="0"/>
              <a:t>private member key</a:t>
            </a:r>
            <a:r>
              <a:rPr kumimoji="1" lang="ja-JP" altLang="en-US" dirty="0"/>
              <a:t>の要求が可能</a:t>
            </a:r>
          </a:p>
        </p:txBody>
      </p:sp>
      <p:cxnSp>
        <p:nvCxnSpPr>
          <p:cNvPr id="11" name="直線矢印コネクタ 10">
            <a:extLst>
              <a:ext uri="{FF2B5EF4-FFF2-40B4-BE49-F238E27FC236}">
                <a16:creationId xmlns:a16="http://schemas.microsoft.com/office/drawing/2014/main" id="{BCDDCF8D-3F21-364C-B0D2-8A8B829ED97C}"/>
              </a:ext>
            </a:extLst>
          </p:cNvPr>
          <p:cNvCxnSpPr>
            <a:cxnSpLocks/>
          </p:cNvCxnSpPr>
          <p:nvPr/>
        </p:nvCxnSpPr>
        <p:spPr>
          <a:xfrm>
            <a:off x="4342848" y="2499082"/>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064A49EA-1EA7-8D4F-AB53-D2E513E0EDCF}"/>
              </a:ext>
            </a:extLst>
          </p:cNvPr>
          <p:cNvSpPr txBox="1"/>
          <p:nvPr/>
        </p:nvSpPr>
        <p:spPr>
          <a:xfrm>
            <a:off x="2031974" y="2740869"/>
            <a:ext cx="4655252" cy="369332"/>
          </a:xfrm>
          <a:prstGeom prst="rect">
            <a:avLst/>
          </a:prstGeom>
          <a:noFill/>
        </p:spPr>
        <p:txBody>
          <a:bodyPr wrap="square" lIns="90000" rtlCol="0" anchor="t" anchorCtr="0">
            <a:spAutoFit/>
          </a:bodyPr>
          <a:lstStyle/>
          <a:p>
            <a:pPr algn="l">
              <a:lnSpc>
                <a:spcPct val="100000"/>
              </a:lnSpc>
            </a:pPr>
            <a:r>
              <a:rPr kumimoji="1" lang="en-US" altLang="ja-JP" dirty="0"/>
              <a:t>RSU</a:t>
            </a:r>
            <a:r>
              <a:rPr kumimoji="1" lang="ja-JP" altLang="en-US"/>
              <a:t>ベースの分散鍵管理</a:t>
            </a:r>
            <a:r>
              <a:rPr kumimoji="1" lang="en-US" altLang="ja-JP" dirty="0"/>
              <a:t>(RDKM)</a:t>
            </a:r>
            <a:r>
              <a:rPr kumimoji="1" lang="ja-JP" altLang="en-US"/>
              <a:t>の提案</a:t>
            </a:r>
            <a:r>
              <a:rPr kumimoji="1" lang="en-US" altLang="ja-JP" dirty="0"/>
              <a:t>(2010)</a:t>
            </a:r>
            <a:endParaRPr kumimoji="1" lang="ja-JP" altLang="en-US"/>
          </a:p>
        </p:txBody>
      </p:sp>
      <p:cxnSp>
        <p:nvCxnSpPr>
          <p:cNvPr id="13" name="直線コネクタ 12">
            <a:extLst>
              <a:ext uri="{FF2B5EF4-FFF2-40B4-BE49-F238E27FC236}">
                <a16:creationId xmlns:a16="http://schemas.microsoft.com/office/drawing/2014/main" id="{347BB93A-1B75-B541-9A8C-F9EE4923623E}"/>
              </a:ext>
            </a:extLst>
          </p:cNvPr>
          <p:cNvCxnSpPr>
            <a:cxnSpLocks/>
          </p:cNvCxnSpPr>
          <p:nvPr/>
        </p:nvCxnSpPr>
        <p:spPr>
          <a:xfrm>
            <a:off x="2031974" y="3107633"/>
            <a:ext cx="4518790" cy="256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A5B01591-E479-9B41-BF73-42561D6C8538}"/>
              </a:ext>
            </a:extLst>
          </p:cNvPr>
          <p:cNvSpPr txBox="1"/>
          <p:nvPr/>
        </p:nvSpPr>
        <p:spPr>
          <a:xfrm>
            <a:off x="753035" y="3157126"/>
            <a:ext cx="7637929" cy="369332"/>
          </a:xfrm>
          <a:prstGeom prst="rect">
            <a:avLst/>
          </a:prstGeom>
          <a:noFill/>
        </p:spPr>
        <p:txBody>
          <a:bodyPr wrap="square" lIns="90000" rtlCol="0" anchor="t" anchorCtr="0">
            <a:spAutoFit/>
          </a:bodyPr>
          <a:lstStyle/>
          <a:p>
            <a:pPr algn="l">
              <a:lnSpc>
                <a:spcPct val="100000"/>
              </a:lnSpc>
            </a:pPr>
            <a:r>
              <a:rPr kumimoji="1" lang="en-US" altLang="ja-JP" dirty="0"/>
              <a:t>RSU</a:t>
            </a:r>
            <a:r>
              <a:rPr kumimoji="1" lang="ja-JP" altLang="en-US"/>
              <a:t>は一つの管理エンティティを持つ代わりに鍵の一部を分散管理する</a:t>
            </a:r>
          </a:p>
        </p:txBody>
      </p:sp>
      <p:sp>
        <p:nvSpPr>
          <p:cNvPr id="16" name="円/楕円 15">
            <a:extLst>
              <a:ext uri="{FF2B5EF4-FFF2-40B4-BE49-F238E27FC236}">
                <a16:creationId xmlns:a16="http://schemas.microsoft.com/office/drawing/2014/main" id="{66BE6C83-47EF-A346-8B9B-68C265835624}"/>
              </a:ext>
            </a:extLst>
          </p:cNvPr>
          <p:cNvSpPr/>
          <p:nvPr/>
        </p:nvSpPr>
        <p:spPr>
          <a:xfrm>
            <a:off x="2031974" y="3476965"/>
            <a:ext cx="4929443" cy="2035959"/>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Freeform 625">
            <a:extLst>
              <a:ext uri="{FF2B5EF4-FFF2-40B4-BE49-F238E27FC236}">
                <a16:creationId xmlns:a16="http://schemas.microsoft.com/office/drawing/2014/main" id="{43B43070-EC44-7343-A5FA-4BFA0ADFDDDB}"/>
              </a:ext>
            </a:extLst>
          </p:cNvPr>
          <p:cNvSpPr>
            <a:spLocks noEditPoints="1"/>
          </p:cNvSpPr>
          <p:nvPr/>
        </p:nvSpPr>
        <p:spPr bwMode="auto">
          <a:xfrm>
            <a:off x="4249688" y="3789884"/>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18" name="Freeform 625">
            <a:extLst>
              <a:ext uri="{FF2B5EF4-FFF2-40B4-BE49-F238E27FC236}">
                <a16:creationId xmlns:a16="http://schemas.microsoft.com/office/drawing/2014/main" id="{D2A71D0A-0A35-3248-98D2-4680F6BA8D31}"/>
              </a:ext>
            </a:extLst>
          </p:cNvPr>
          <p:cNvSpPr>
            <a:spLocks noEditPoints="1"/>
          </p:cNvSpPr>
          <p:nvPr/>
        </p:nvSpPr>
        <p:spPr bwMode="auto">
          <a:xfrm>
            <a:off x="6323530" y="4056135"/>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19" name="直線矢印コネクタ 18">
            <a:extLst>
              <a:ext uri="{FF2B5EF4-FFF2-40B4-BE49-F238E27FC236}">
                <a16:creationId xmlns:a16="http://schemas.microsoft.com/office/drawing/2014/main" id="{1AA52573-D6B3-DE48-B76E-ED24DC95AC75}"/>
              </a:ext>
            </a:extLst>
          </p:cNvPr>
          <p:cNvCxnSpPr>
            <a:cxnSpLocks/>
          </p:cNvCxnSpPr>
          <p:nvPr/>
        </p:nvCxnSpPr>
        <p:spPr>
          <a:xfrm flipV="1">
            <a:off x="5108650" y="5290374"/>
            <a:ext cx="1130554" cy="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Freeform 625">
            <a:extLst>
              <a:ext uri="{FF2B5EF4-FFF2-40B4-BE49-F238E27FC236}">
                <a16:creationId xmlns:a16="http://schemas.microsoft.com/office/drawing/2014/main" id="{4BF00229-77FE-EA4C-A31B-0D754CFF6DCF}"/>
              </a:ext>
            </a:extLst>
          </p:cNvPr>
          <p:cNvSpPr>
            <a:spLocks noEditPoints="1"/>
          </p:cNvSpPr>
          <p:nvPr/>
        </p:nvSpPr>
        <p:spPr bwMode="auto">
          <a:xfrm>
            <a:off x="4591862" y="5001559"/>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21" name="直線矢印コネクタ 20">
            <a:extLst>
              <a:ext uri="{FF2B5EF4-FFF2-40B4-BE49-F238E27FC236}">
                <a16:creationId xmlns:a16="http://schemas.microsoft.com/office/drawing/2014/main" id="{E8BFD60E-BD88-2246-B770-4FC53F13EFE3}"/>
              </a:ext>
            </a:extLst>
          </p:cNvPr>
          <p:cNvCxnSpPr>
            <a:cxnSpLocks/>
          </p:cNvCxnSpPr>
          <p:nvPr/>
        </p:nvCxnSpPr>
        <p:spPr>
          <a:xfrm>
            <a:off x="2970322" y="5308801"/>
            <a:ext cx="3209337" cy="13536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9BA66FFC-A257-DA42-83AA-CD2FB78028F6}"/>
              </a:ext>
            </a:extLst>
          </p:cNvPr>
          <p:cNvSpPr txBox="1"/>
          <p:nvPr/>
        </p:nvSpPr>
        <p:spPr>
          <a:xfrm>
            <a:off x="1848023" y="5419356"/>
            <a:ext cx="1599764" cy="253916"/>
          </a:xfrm>
          <a:prstGeom prst="rect">
            <a:avLst/>
          </a:prstGeom>
          <a:noFill/>
        </p:spPr>
        <p:txBody>
          <a:bodyPr wrap="square" lIns="90000" rtlCol="0" anchor="t" anchorCtr="0">
            <a:spAutoFit/>
          </a:bodyPr>
          <a:lstStyle/>
          <a:p>
            <a:pPr algn="l">
              <a:lnSpc>
                <a:spcPct val="100000"/>
              </a:lnSpc>
            </a:pPr>
            <a:r>
              <a:rPr kumimoji="1" lang="ja-JP" altLang="en-US" sz="1050"/>
              <a:t>グループマネージャー</a:t>
            </a:r>
          </a:p>
        </p:txBody>
      </p:sp>
      <p:sp>
        <p:nvSpPr>
          <p:cNvPr id="23" name="Freeform 625">
            <a:extLst>
              <a:ext uri="{FF2B5EF4-FFF2-40B4-BE49-F238E27FC236}">
                <a16:creationId xmlns:a16="http://schemas.microsoft.com/office/drawing/2014/main" id="{A83F8A3C-3D00-A743-9724-E7805E1E932E}"/>
              </a:ext>
            </a:extLst>
          </p:cNvPr>
          <p:cNvSpPr>
            <a:spLocks noEditPoints="1"/>
          </p:cNvSpPr>
          <p:nvPr/>
        </p:nvSpPr>
        <p:spPr bwMode="auto">
          <a:xfrm>
            <a:off x="2476306" y="3829494"/>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24" name="Freeform 625">
            <a:extLst>
              <a:ext uri="{FF2B5EF4-FFF2-40B4-BE49-F238E27FC236}">
                <a16:creationId xmlns:a16="http://schemas.microsoft.com/office/drawing/2014/main" id="{9F4CB66D-5445-C243-A735-104C93AD6600}"/>
              </a:ext>
            </a:extLst>
          </p:cNvPr>
          <p:cNvSpPr>
            <a:spLocks noEditPoints="1"/>
          </p:cNvSpPr>
          <p:nvPr/>
        </p:nvSpPr>
        <p:spPr bwMode="auto">
          <a:xfrm>
            <a:off x="2325489" y="4971702"/>
            <a:ext cx="494016" cy="442609"/>
          </a:xfrm>
          <a:custGeom>
            <a:avLst/>
            <a:gdLst>
              <a:gd name="T0" fmla="*/ 127 w 144"/>
              <a:gd name="T1" fmla="*/ 8 h 128"/>
              <a:gd name="T2" fmla="*/ 116 w 144"/>
              <a:gd name="T3" fmla="*/ 0 h 128"/>
              <a:gd name="T4" fmla="*/ 28 w 144"/>
              <a:gd name="T5" fmla="*/ 0 h 128"/>
              <a:gd name="T6" fmla="*/ 17 w 144"/>
              <a:gd name="T7" fmla="*/ 8 h 128"/>
              <a:gd name="T8" fmla="*/ 0 w 144"/>
              <a:gd name="T9" fmla="*/ 56 h 128"/>
              <a:gd name="T10" fmla="*/ 0 w 144"/>
              <a:gd name="T11" fmla="*/ 120 h 128"/>
              <a:gd name="T12" fmla="*/ 8 w 144"/>
              <a:gd name="T13" fmla="*/ 128 h 128"/>
              <a:gd name="T14" fmla="*/ 16 w 144"/>
              <a:gd name="T15" fmla="*/ 128 h 128"/>
              <a:gd name="T16" fmla="*/ 24 w 144"/>
              <a:gd name="T17" fmla="*/ 120 h 128"/>
              <a:gd name="T18" fmla="*/ 24 w 144"/>
              <a:gd name="T19" fmla="*/ 112 h 128"/>
              <a:gd name="T20" fmla="*/ 120 w 144"/>
              <a:gd name="T21" fmla="*/ 112 h 128"/>
              <a:gd name="T22" fmla="*/ 120 w 144"/>
              <a:gd name="T23" fmla="*/ 120 h 128"/>
              <a:gd name="T24" fmla="*/ 128 w 144"/>
              <a:gd name="T25" fmla="*/ 128 h 128"/>
              <a:gd name="T26" fmla="*/ 136 w 144"/>
              <a:gd name="T27" fmla="*/ 128 h 128"/>
              <a:gd name="T28" fmla="*/ 144 w 144"/>
              <a:gd name="T29" fmla="*/ 120 h 128"/>
              <a:gd name="T30" fmla="*/ 144 w 144"/>
              <a:gd name="T31" fmla="*/ 56 h 128"/>
              <a:gd name="T32" fmla="*/ 127 w 144"/>
              <a:gd name="T33" fmla="*/ 8 h 128"/>
              <a:gd name="T34" fmla="*/ 28 w 144"/>
              <a:gd name="T35" fmla="*/ 88 h 128"/>
              <a:gd name="T36" fmla="*/ 16 w 144"/>
              <a:gd name="T37" fmla="*/ 76 h 128"/>
              <a:gd name="T38" fmla="*/ 28 w 144"/>
              <a:gd name="T39" fmla="*/ 64 h 128"/>
              <a:gd name="T40" fmla="*/ 40 w 144"/>
              <a:gd name="T41" fmla="*/ 76 h 128"/>
              <a:gd name="T42" fmla="*/ 28 w 144"/>
              <a:gd name="T43" fmla="*/ 88 h 128"/>
              <a:gd name="T44" fmla="*/ 116 w 144"/>
              <a:gd name="T45" fmla="*/ 88 h 128"/>
              <a:gd name="T46" fmla="*/ 104 w 144"/>
              <a:gd name="T47" fmla="*/ 76 h 128"/>
              <a:gd name="T48" fmla="*/ 116 w 144"/>
              <a:gd name="T49" fmla="*/ 64 h 128"/>
              <a:gd name="T50" fmla="*/ 128 w 144"/>
              <a:gd name="T51" fmla="*/ 76 h 128"/>
              <a:gd name="T52" fmla="*/ 116 w 144"/>
              <a:gd name="T53" fmla="*/ 88 h 128"/>
              <a:gd name="T54" fmla="*/ 16 w 144"/>
              <a:gd name="T55" fmla="*/ 48 h 128"/>
              <a:gd name="T56" fmla="*/ 28 w 144"/>
              <a:gd name="T57" fmla="*/ 12 h 128"/>
              <a:gd name="T58" fmla="*/ 116 w 144"/>
              <a:gd name="T59" fmla="*/ 12 h 128"/>
              <a:gd name="T60" fmla="*/ 128 w 144"/>
              <a:gd name="T61" fmla="*/ 48 h 128"/>
              <a:gd name="T62" fmla="*/ 16 w 144"/>
              <a:gd name="T63" fmla="*/ 4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28">
                <a:moveTo>
                  <a:pt x="127" y="8"/>
                </a:moveTo>
                <a:cubicBezTo>
                  <a:pt x="126" y="3"/>
                  <a:pt x="121" y="0"/>
                  <a:pt x="116" y="0"/>
                </a:cubicBezTo>
                <a:cubicBezTo>
                  <a:pt x="28" y="0"/>
                  <a:pt x="28" y="0"/>
                  <a:pt x="28" y="0"/>
                </a:cubicBezTo>
                <a:cubicBezTo>
                  <a:pt x="23" y="0"/>
                  <a:pt x="18" y="3"/>
                  <a:pt x="17" y="8"/>
                </a:cubicBezTo>
                <a:cubicBezTo>
                  <a:pt x="0" y="56"/>
                  <a:pt x="0" y="56"/>
                  <a:pt x="0" y="56"/>
                </a:cubicBezTo>
                <a:cubicBezTo>
                  <a:pt x="0" y="120"/>
                  <a:pt x="0" y="120"/>
                  <a:pt x="0" y="120"/>
                </a:cubicBezTo>
                <a:cubicBezTo>
                  <a:pt x="0" y="124"/>
                  <a:pt x="4" y="128"/>
                  <a:pt x="8" y="128"/>
                </a:cubicBezTo>
                <a:cubicBezTo>
                  <a:pt x="16" y="128"/>
                  <a:pt x="16" y="128"/>
                  <a:pt x="16" y="128"/>
                </a:cubicBezTo>
                <a:cubicBezTo>
                  <a:pt x="20" y="128"/>
                  <a:pt x="24" y="124"/>
                  <a:pt x="24" y="120"/>
                </a:cubicBezTo>
                <a:cubicBezTo>
                  <a:pt x="24" y="112"/>
                  <a:pt x="24" y="112"/>
                  <a:pt x="24" y="112"/>
                </a:cubicBezTo>
                <a:cubicBezTo>
                  <a:pt x="120" y="112"/>
                  <a:pt x="120" y="112"/>
                  <a:pt x="120" y="112"/>
                </a:cubicBezTo>
                <a:cubicBezTo>
                  <a:pt x="120" y="120"/>
                  <a:pt x="120" y="120"/>
                  <a:pt x="120" y="120"/>
                </a:cubicBezTo>
                <a:cubicBezTo>
                  <a:pt x="120" y="124"/>
                  <a:pt x="124" y="128"/>
                  <a:pt x="128" y="128"/>
                </a:cubicBezTo>
                <a:cubicBezTo>
                  <a:pt x="136" y="128"/>
                  <a:pt x="136" y="128"/>
                  <a:pt x="136" y="128"/>
                </a:cubicBezTo>
                <a:cubicBezTo>
                  <a:pt x="140" y="128"/>
                  <a:pt x="144" y="124"/>
                  <a:pt x="144" y="120"/>
                </a:cubicBezTo>
                <a:cubicBezTo>
                  <a:pt x="144" y="56"/>
                  <a:pt x="144" y="56"/>
                  <a:pt x="144" y="56"/>
                </a:cubicBezTo>
                <a:lnTo>
                  <a:pt x="127" y="8"/>
                </a:lnTo>
                <a:close/>
                <a:moveTo>
                  <a:pt x="28" y="88"/>
                </a:moveTo>
                <a:cubicBezTo>
                  <a:pt x="21" y="88"/>
                  <a:pt x="16" y="83"/>
                  <a:pt x="16" y="76"/>
                </a:cubicBezTo>
                <a:cubicBezTo>
                  <a:pt x="16" y="69"/>
                  <a:pt x="21" y="64"/>
                  <a:pt x="28" y="64"/>
                </a:cubicBezTo>
                <a:cubicBezTo>
                  <a:pt x="35" y="64"/>
                  <a:pt x="40" y="69"/>
                  <a:pt x="40" y="76"/>
                </a:cubicBezTo>
                <a:cubicBezTo>
                  <a:pt x="40" y="83"/>
                  <a:pt x="35" y="88"/>
                  <a:pt x="28" y="88"/>
                </a:cubicBezTo>
                <a:close/>
                <a:moveTo>
                  <a:pt x="116" y="88"/>
                </a:moveTo>
                <a:cubicBezTo>
                  <a:pt x="109" y="88"/>
                  <a:pt x="104" y="83"/>
                  <a:pt x="104" y="76"/>
                </a:cubicBezTo>
                <a:cubicBezTo>
                  <a:pt x="104" y="69"/>
                  <a:pt x="109" y="64"/>
                  <a:pt x="116" y="64"/>
                </a:cubicBezTo>
                <a:cubicBezTo>
                  <a:pt x="123" y="64"/>
                  <a:pt x="128" y="69"/>
                  <a:pt x="128" y="76"/>
                </a:cubicBezTo>
                <a:cubicBezTo>
                  <a:pt x="128" y="83"/>
                  <a:pt x="123" y="88"/>
                  <a:pt x="116" y="88"/>
                </a:cubicBezTo>
                <a:close/>
                <a:moveTo>
                  <a:pt x="16" y="48"/>
                </a:moveTo>
                <a:cubicBezTo>
                  <a:pt x="28" y="12"/>
                  <a:pt x="28" y="12"/>
                  <a:pt x="28" y="12"/>
                </a:cubicBezTo>
                <a:cubicBezTo>
                  <a:pt x="116" y="12"/>
                  <a:pt x="116" y="12"/>
                  <a:pt x="116" y="12"/>
                </a:cubicBezTo>
                <a:cubicBezTo>
                  <a:pt x="128" y="48"/>
                  <a:pt x="128" y="48"/>
                  <a:pt x="128" y="48"/>
                </a:cubicBezTo>
                <a:lnTo>
                  <a:pt x="16" y="48"/>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cxnSp>
        <p:nvCxnSpPr>
          <p:cNvPr id="25" name="直線矢印コネクタ 24">
            <a:extLst>
              <a:ext uri="{FF2B5EF4-FFF2-40B4-BE49-F238E27FC236}">
                <a16:creationId xmlns:a16="http://schemas.microsoft.com/office/drawing/2014/main" id="{41234BA5-321B-874C-8DDB-D4F233ADD131}"/>
              </a:ext>
            </a:extLst>
          </p:cNvPr>
          <p:cNvCxnSpPr>
            <a:cxnSpLocks/>
          </p:cNvCxnSpPr>
          <p:nvPr/>
        </p:nvCxnSpPr>
        <p:spPr>
          <a:xfrm>
            <a:off x="3045029" y="4151148"/>
            <a:ext cx="3029238" cy="101795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C88642BF-C3CF-5D4A-8CDC-7DE30BBDEB1E}"/>
              </a:ext>
            </a:extLst>
          </p:cNvPr>
          <p:cNvCxnSpPr>
            <a:cxnSpLocks/>
          </p:cNvCxnSpPr>
          <p:nvPr/>
        </p:nvCxnSpPr>
        <p:spPr>
          <a:xfrm>
            <a:off x="4793286" y="4191518"/>
            <a:ext cx="1504679" cy="88639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Freeform 2481">
            <a:extLst>
              <a:ext uri="{FF2B5EF4-FFF2-40B4-BE49-F238E27FC236}">
                <a16:creationId xmlns:a16="http://schemas.microsoft.com/office/drawing/2014/main" id="{C3234942-6AE3-0348-AA5D-BD609FA748B3}"/>
              </a:ext>
            </a:extLst>
          </p:cNvPr>
          <p:cNvSpPr>
            <a:spLocks noEditPoints="1"/>
          </p:cNvSpPr>
          <p:nvPr/>
        </p:nvSpPr>
        <p:spPr bwMode="auto">
          <a:xfrm>
            <a:off x="6325241" y="5015478"/>
            <a:ext cx="451047" cy="396875"/>
          </a:xfrm>
          <a:custGeom>
            <a:avLst/>
            <a:gdLst>
              <a:gd name="T0" fmla="*/ 88 w 176"/>
              <a:gd name="T1" fmla="*/ 32 h 171"/>
              <a:gd name="T2" fmla="*/ 32 w 176"/>
              <a:gd name="T3" fmla="*/ 88 h 171"/>
              <a:gd name="T4" fmla="*/ 48 w 176"/>
              <a:gd name="T5" fmla="*/ 88 h 171"/>
              <a:gd name="T6" fmla="*/ 88 w 176"/>
              <a:gd name="T7" fmla="*/ 48 h 171"/>
              <a:gd name="T8" fmla="*/ 128 w 176"/>
              <a:gd name="T9" fmla="*/ 88 h 171"/>
              <a:gd name="T10" fmla="*/ 144 w 176"/>
              <a:gd name="T11" fmla="*/ 88 h 171"/>
              <a:gd name="T12" fmla="*/ 88 w 176"/>
              <a:gd name="T13" fmla="*/ 32 h 171"/>
              <a:gd name="T14" fmla="*/ 96 w 176"/>
              <a:gd name="T15" fmla="*/ 106 h 171"/>
              <a:gd name="T16" fmla="*/ 108 w 176"/>
              <a:gd name="T17" fmla="*/ 88 h 171"/>
              <a:gd name="T18" fmla="*/ 88 w 176"/>
              <a:gd name="T19" fmla="*/ 68 h 171"/>
              <a:gd name="T20" fmla="*/ 68 w 176"/>
              <a:gd name="T21" fmla="*/ 88 h 171"/>
              <a:gd name="T22" fmla="*/ 80 w 176"/>
              <a:gd name="T23" fmla="*/ 106 h 171"/>
              <a:gd name="T24" fmla="*/ 80 w 176"/>
              <a:gd name="T25" fmla="*/ 133 h 171"/>
              <a:gd name="T26" fmla="*/ 53 w 176"/>
              <a:gd name="T27" fmla="*/ 160 h 171"/>
              <a:gd name="T28" fmla="*/ 64 w 176"/>
              <a:gd name="T29" fmla="*/ 171 h 171"/>
              <a:gd name="T30" fmla="*/ 88 w 176"/>
              <a:gd name="T31" fmla="*/ 147 h 171"/>
              <a:gd name="T32" fmla="*/ 112 w 176"/>
              <a:gd name="T33" fmla="*/ 171 h 171"/>
              <a:gd name="T34" fmla="*/ 123 w 176"/>
              <a:gd name="T35" fmla="*/ 160 h 171"/>
              <a:gd name="T36" fmla="*/ 96 w 176"/>
              <a:gd name="T37" fmla="*/ 133 h 171"/>
              <a:gd name="T38" fmla="*/ 96 w 176"/>
              <a:gd name="T39" fmla="*/ 106 h 171"/>
              <a:gd name="T40" fmla="*/ 88 w 176"/>
              <a:gd name="T41" fmla="*/ 0 h 171"/>
              <a:gd name="T42" fmla="*/ 0 w 176"/>
              <a:gd name="T43" fmla="*/ 88 h 171"/>
              <a:gd name="T44" fmla="*/ 16 w 176"/>
              <a:gd name="T45" fmla="*/ 88 h 171"/>
              <a:gd name="T46" fmla="*/ 88 w 176"/>
              <a:gd name="T47" fmla="*/ 16 h 171"/>
              <a:gd name="T48" fmla="*/ 160 w 176"/>
              <a:gd name="T49" fmla="*/ 88 h 171"/>
              <a:gd name="T50" fmla="*/ 176 w 176"/>
              <a:gd name="T51" fmla="*/ 88 h 171"/>
              <a:gd name="T52" fmla="*/ 88 w 176"/>
              <a:gd name="T53" fmla="*/ 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1">
                <a:moveTo>
                  <a:pt x="88" y="32"/>
                </a:moveTo>
                <a:cubicBezTo>
                  <a:pt x="57" y="32"/>
                  <a:pt x="32" y="57"/>
                  <a:pt x="32" y="88"/>
                </a:cubicBezTo>
                <a:cubicBezTo>
                  <a:pt x="48" y="88"/>
                  <a:pt x="48" y="88"/>
                  <a:pt x="48" y="88"/>
                </a:cubicBezTo>
                <a:cubicBezTo>
                  <a:pt x="48" y="66"/>
                  <a:pt x="66" y="48"/>
                  <a:pt x="88" y="48"/>
                </a:cubicBezTo>
                <a:cubicBezTo>
                  <a:pt x="110" y="48"/>
                  <a:pt x="128" y="66"/>
                  <a:pt x="128" y="88"/>
                </a:cubicBezTo>
                <a:cubicBezTo>
                  <a:pt x="144" y="88"/>
                  <a:pt x="144" y="88"/>
                  <a:pt x="144" y="88"/>
                </a:cubicBezTo>
                <a:cubicBezTo>
                  <a:pt x="144" y="57"/>
                  <a:pt x="119" y="32"/>
                  <a:pt x="88" y="32"/>
                </a:cubicBezTo>
                <a:close/>
                <a:moveTo>
                  <a:pt x="96" y="106"/>
                </a:moveTo>
                <a:cubicBezTo>
                  <a:pt x="103" y="103"/>
                  <a:pt x="108" y="96"/>
                  <a:pt x="108" y="88"/>
                </a:cubicBezTo>
                <a:cubicBezTo>
                  <a:pt x="108" y="77"/>
                  <a:pt x="99" y="68"/>
                  <a:pt x="88" y="68"/>
                </a:cubicBezTo>
                <a:cubicBezTo>
                  <a:pt x="77" y="68"/>
                  <a:pt x="68" y="77"/>
                  <a:pt x="68" y="88"/>
                </a:cubicBezTo>
                <a:cubicBezTo>
                  <a:pt x="68" y="96"/>
                  <a:pt x="73" y="103"/>
                  <a:pt x="80" y="106"/>
                </a:cubicBezTo>
                <a:cubicBezTo>
                  <a:pt x="80" y="133"/>
                  <a:pt x="80" y="133"/>
                  <a:pt x="80" y="133"/>
                </a:cubicBezTo>
                <a:cubicBezTo>
                  <a:pt x="53" y="160"/>
                  <a:pt x="53" y="160"/>
                  <a:pt x="53" y="160"/>
                </a:cubicBezTo>
                <a:cubicBezTo>
                  <a:pt x="64" y="171"/>
                  <a:pt x="64" y="171"/>
                  <a:pt x="64" y="171"/>
                </a:cubicBezTo>
                <a:cubicBezTo>
                  <a:pt x="88" y="147"/>
                  <a:pt x="88" y="147"/>
                  <a:pt x="88" y="147"/>
                </a:cubicBezTo>
                <a:cubicBezTo>
                  <a:pt x="112" y="171"/>
                  <a:pt x="112" y="171"/>
                  <a:pt x="112" y="171"/>
                </a:cubicBezTo>
                <a:cubicBezTo>
                  <a:pt x="123" y="160"/>
                  <a:pt x="123" y="160"/>
                  <a:pt x="123" y="160"/>
                </a:cubicBezTo>
                <a:cubicBezTo>
                  <a:pt x="96" y="133"/>
                  <a:pt x="96" y="133"/>
                  <a:pt x="96" y="133"/>
                </a:cubicBezTo>
                <a:lnTo>
                  <a:pt x="96" y="106"/>
                </a:lnTo>
                <a:close/>
                <a:moveTo>
                  <a:pt x="88" y="0"/>
                </a:moveTo>
                <a:cubicBezTo>
                  <a:pt x="39" y="0"/>
                  <a:pt x="0" y="39"/>
                  <a:pt x="0" y="88"/>
                </a:cubicBezTo>
                <a:cubicBezTo>
                  <a:pt x="16" y="88"/>
                  <a:pt x="16" y="88"/>
                  <a:pt x="16" y="88"/>
                </a:cubicBezTo>
                <a:cubicBezTo>
                  <a:pt x="16" y="48"/>
                  <a:pt x="48" y="16"/>
                  <a:pt x="88" y="16"/>
                </a:cubicBezTo>
                <a:cubicBezTo>
                  <a:pt x="128" y="16"/>
                  <a:pt x="160" y="48"/>
                  <a:pt x="160" y="88"/>
                </a:cubicBezTo>
                <a:cubicBezTo>
                  <a:pt x="176" y="88"/>
                  <a:pt x="176" y="88"/>
                  <a:pt x="176" y="88"/>
                </a:cubicBezTo>
                <a:cubicBezTo>
                  <a:pt x="176" y="39"/>
                  <a:pt x="137" y="0"/>
                  <a:pt x="88"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ja-JP" altLang="en-US"/>
          </a:p>
        </p:txBody>
      </p:sp>
      <p:sp>
        <p:nvSpPr>
          <p:cNvPr id="32" name="テキスト ボックス 31">
            <a:extLst>
              <a:ext uri="{FF2B5EF4-FFF2-40B4-BE49-F238E27FC236}">
                <a16:creationId xmlns:a16="http://schemas.microsoft.com/office/drawing/2014/main" id="{9DB9612A-7935-404E-99F2-ADAC7B3BFEDE}"/>
              </a:ext>
            </a:extLst>
          </p:cNvPr>
          <p:cNvSpPr txBox="1"/>
          <p:nvPr/>
        </p:nvSpPr>
        <p:spPr>
          <a:xfrm>
            <a:off x="6351868" y="5394964"/>
            <a:ext cx="506367" cy="253916"/>
          </a:xfrm>
          <a:prstGeom prst="rect">
            <a:avLst/>
          </a:prstGeom>
          <a:noFill/>
        </p:spPr>
        <p:txBody>
          <a:bodyPr wrap="square" lIns="90000" rtlCol="0" anchor="t" anchorCtr="0">
            <a:spAutoFit/>
          </a:bodyPr>
          <a:lstStyle/>
          <a:p>
            <a:pPr algn="l">
              <a:lnSpc>
                <a:spcPct val="100000"/>
              </a:lnSpc>
            </a:pPr>
            <a:r>
              <a:rPr kumimoji="1" lang="en-US" altLang="ja-JP" sz="1050" dirty="0"/>
              <a:t>RSU</a:t>
            </a:r>
            <a:endParaRPr kumimoji="1" lang="ja-JP" altLang="en-US" sz="1050"/>
          </a:p>
        </p:txBody>
      </p:sp>
      <p:cxnSp>
        <p:nvCxnSpPr>
          <p:cNvPr id="33" name="直線矢印コネクタ 32">
            <a:extLst>
              <a:ext uri="{FF2B5EF4-FFF2-40B4-BE49-F238E27FC236}">
                <a16:creationId xmlns:a16="http://schemas.microsoft.com/office/drawing/2014/main" id="{4F082A4E-050D-CD4B-A266-4D75D0FA88C9}"/>
              </a:ext>
            </a:extLst>
          </p:cNvPr>
          <p:cNvCxnSpPr>
            <a:cxnSpLocks/>
            <a:endCxn id="31" idx="20"/>
          </p:cNvCxnSpPr>
          <p:nvPr/>
        </p:nvCxnSpPr>
        <p:spPr>
          <a:xfrm flipH="1">
            <a:off x="6550765" y="4498362"/>
            <a:ext cx="17518" cy="51711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35E144E7-B176-C640-A298-79CA2C06BF5D}"/>
              </a:ext>
            </a:extLst>
          </p:cNvPr>
          <p:cNvSpPr txBox="1"/>
          <p:nvPr/>
        </p:nvSpPr>
        <p:spPr>
          <a:xfrm>
            <a:off x="3663426" y="4191518"/>
            <a:ext cx="255732" cy="253916"/>
          </a:xfrm>
          <a:prstGeom prst="rect">
            <a:avLst/>
          </a:prstGeom>
          <a:noFill/>
        </p:spPr>
        <p:txBody>
          <a:bodyPr wrap="square" lIns="90000" rtlCol="0" anchor="t" anchorCtr="0">
            <a:spAutoFit/>
          </a:bodyPr>
          <a:lstStyle/>
          <a:p>
            <a:pPr algn="l">
              <a:lnSpc>
                <a:spcPct val="100000"/>
              </a:lnSpc>
            </a:pPr>
            <a:r>
              <a:rPr kumimoji="1" lang="ja-JP" altLang="en-US" sz="1050"/>
              <a:t>鍵</a:t>
            </a:r>
          </a:p>
        </p:txBody>
      </p:sp>
      <p:cxnSp>
        <p:nvCxnSpPr>
          <p:cNvPr id="46" name="直線矢印コネクタ 45">
            <a:extLst>
              <a:ext uri="{FF2B5EF4-FFF2-40B4-BE49-F238E27FC236}">
                <a16:creationId xmlns:a16="http://schemas.microsoft.com/office/drawing/2014/main" id="{E22ED8A9-9D9F-674F-90C7-8CC576AC50E5}"/>
              </a:ext>
            </a:extLst>
          </p:cNvPr>
          <p:cNvCxnSpPr>
            <a:cxnSpLocks/>
          </p:cNvCxnSpPr>
          <p:nvPr/>
        </p:nvCxnSpPr>
        <p:spPr>
          <a:xfrm>
            <a:off x="4429220" y="5551430"/>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テキスト ボックス 46">
            <a:extLst>
              <a:ext uri="{FF2B5EF4-FFF2-40B4-BE49-F238E27FC236}">
                <a16:creationId xmlns:a16="http://schemas.microsoft.com/office/drawing/2014/main" id="{3A9AE6DE-C4AB-D240-9F77-623961DCA7C2}"/>
              </a:ext>
            </a:extLst>
          </p:cNvPr>
          <p:cNvSpPr txBox="1"/>
          <p:nvPr/>
        </p:nvSpPr>
        <p:spPr>
          <a:xfrm>
            <a:off x="812203" y="5806219"/>
            <a:ext cx="7368983" cy="369332"/>
          </a:xfrm>
          <a:prstGeom prst="rect">
            <a:avLst/>
          </a:prstGeom>
          <a:noFill/>
        </p:spPr>
        <p:txBody>
          <a:bodyPr wrap="square" lIns="90000" rtlCol="0" anchor="t" anchorCtr="0">
            <a:spAutoFit/>
          </a:bodyPr>
          <a:lstStyle/>
          <a:p>
            <a:pPr algn="l">
              <a:lnSpc>
                <a:spcPct val="100000"/>
              </a:lnSpc>
            </a:pPr>
            <a:r>
              <a:rPr kumimoji="1" lang="ja-JP" altLang="en-US"/>
              <a:t>特定の地域と期間内の承認を制限する分散鍵管理</a:t>
            </a:r>
            <a:r>
              <a:rPr kumimoji="1" lang="en-US" altLang="ja-JP" dirty="0"/>
              <a:t>(DKM)</a:t>
            </a:r>
            <a:r>
              <a:rPr kumimoji="1" lang="ja-JP" altLang="en-US"/>
              <a:t>の提案</a:t>
            </a:r>
            <a:r>
              <a:rPr kumimoji="1" lang="en-US" altLang="ja-JP" dirty="0"/>
              <a:t>(2012)</a:t>
            </a:r>
            <a:endParaRPr kumimoji="1" lang="ja-JP" altLang="en-US"/>
          </a:p>
        </p:txBody>
      </p:sp>
      <p:cxnSp>
        <p:nvCxnSpPr>
          <p:cNvPr id="48" name="直線コネクタ 47">
            <a:extLst>
              <a:ext uri="{FF2B5EF4-FFF2-40B4-BE49-F238E27FC236}">
                <a16:creationId xmlns:a16="http://schemas.microsoft.com/office/drawing/2014/main" id="{FCAC2225-DB63-D745-BD2A-18984C43C14B}"/>
              </a:ext>
            </a:extLst>
          </p:cNvPr>
          <p:cNvCxnSpPr>
            <a:cxnSpLocks/>
          </p:cNvCxnSpPr>
          <p:nvPr/>
        </p:nvCxnSpPr>
        <p:spPr>
          <a:xfrm>
            <a:off x="812203" y="6175551"/>
            <a:ext cx="7008606" cy="35741"/>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直線矢印コネクタ 52">
            <a:extLst>
              <a:ext uri="{FF2B5EF4-FFF2-40B4-BE49-F238E27FC236}">
                <a16:creationId xmlns:a16="http://schemas.microsoft.com/office/drawing/2014/main" id="{5FAC9748-1093-6643-8648-7289D95914FB}"/>
              </a:ext>
            </a:extLst>
          </p:cNvPr>
          <p:cNvCxnSpPr>
            <a:cxnSpLocks/>
          </p:cNvCxnSpPr>
          <p:nvPr/>
        </p:nvCxnSpPr>
        <p:spPr>
          <a:xfrm>
            <a:off x="4431057" y="6205933"/>
            <a:ext cx="0" cy="24142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CFFDC65C-42F0-444C-9BA1-FBB59613E9F6}"/>
              </a:ext>
            </a:extLst>
          </p:cNvPr>
          <p:cNvSpPr txBox="1"/>
          <p:nvPr/>
        </p:nvSpPr>
        <p:spPr>
          <a:xfrm>
            <a:off x="610257" y="6450875"/>
            <a:ext cx="7637926" cy="369332"/>
          </a:xfrm>
          <a:prstGeom prst="rect">
            <a:avLst/>
          </a:prstGeom>
          <a:noFill/>
        </p:spPr>
        <p:txBody>
          <a:bodyPr wrap="square" lIns="90000" rtlCol="0" anchor="t" anchorCtr="0">
            <a:spAutoFit/>
          </a:bodyPr>
          <a:lstStyle/>
          <a:p>
            <a:pPr algn="l">
              <a:lnSpc>
                <a:spcPct val="100000"/>
              </a:lnSpc>
            </a:pPr>
            <a:r>
              <a:rPr kumimoji="1" lang="ja-JP" altLang="en-US"/>
              <a:t>パスワードベースの条件付きプライバシー保護プロトコルの提案</a:t>
            </a:r>
            <a:r>
              <a:rPr kumimoji="1" lang="en-US" altLang="ja-JP" dirty="0"/>
              <a:t>(2017)</a:t>
            </a:r>
            <a:endParaRPr kumimoji="1" lang="ja-JP" altLang="en-US"/>
          </a:p>
        </p:txBody>
      </p:sp>
      <p:cxnSp>
        <p:nvCxnSpPr>
          <p:cNvPr id="55" name="直線コネクタ 54">
            <a:extLst>
              <a:ext uri="{FF2B5EF4-FFF2-40B4-BE49-F238E27FC236}">
                <a16:creationId xmlns:a16="http://schemas.microsoft.com/office/drawing/2014/main" id="{C660AC72-A47D-D74A-94E6-ED0BD53DBA50}"/>
              </a:ext>
            </a:extLst>
          </p:cNvPr>
          <p:cNvCxnSpPr>
            <a:cxnSpLocks/>
          </p:cNvCxnSpPr>
          <p:nvPr/>
        </p:nvCxnSpPr>
        <p:spPr>
          <a:xfrm>
            <a:off x="610257" y="6776264"/>
            <a:ext cx="735040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6165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角丸四角形 2"/>
          <p:cNvSpPr/>
          <p:nvPr/>
        </p:nvSpPr>
        <p:spPr>
          <a:xfrm>
            <a:off x="507997" y="1460499"/>
            <a:ext cx="6899968" cy="1336869"/>
          </a:xfrm>
          <a:prstGeom prst="roundRect">
            <a:avLst/>
          </a:prstGeom>
          <a:solidFill>
            <a:schemeClr val="bg1">
              <a:lumMod val="85000"/>
            </a:schemeClr>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ysClr val="windowText" lastClr="000000"/>
              </a:solidFill>
            </a:endParaRPr>
          </a:p>
        </p:txBody>
      </p:sp>
      <p:sp>
        <p:nvSpPr>
          <p:cNvPr id="5" name="テキスト ボックス 4">
            <a:extLst>
              <a:ext uri="{FF2B5EF4-FFF2-40B4-BE49-F238E27FC236}">
                <a16:creationId xmlns:a16="http://schemas.microsoft.com/office/drawing/2014/main" id="{7355D6C6-8CD3-449F-BB94-EFF4033D5788}"/>
              </a:ext>
            </a:extLst>
          </p:cNvPr>
          <p:cNvSpPr txBox="1"/>
          <p:nvPr/>
        </p:nvSpPr>
        <p:spPr>
          <a:xfrm>
            <a:off x="508000" y="1460500"/>
            <a:ext cx="7962900" cy="5447645"/>
          </a:xfrm>
          <a:prstGeom prst="rect">
            <a:avLst/>
          </a:prstGeom>
          <a:noFill/>
        </p:spPr>
        <p:txBody>
          <a:bodyPr wrap="square" lIns="90000" rtlCol="0" anchor="t" anchorCtr="0">
            <a:spAutoFit/>
          </a:bodyPr>
          <a:lstStyle/>
          <a:p>
            <a:pPr algn="l">
              <a:lnSpc>
                <a:spcPct val="100000"/>
              </a:lnSpc>
            </a:pPr>
            <a:r>
              <a:rPr lang="ja-JP" altLang="en-US" sz="2400" dirty="0">
                <a:latin typeface="+mn-ea"/>
              </a:rPr>
              <a:t>ビーコンメッセージ</a:t>
            </a:r>
            <a:r>
              <a:rPr lang="en-US" altLang="ja-JP" sz="2400" dirty="0">
                <a:latin typeface="+mn-ea"/>
              </a:rPr>
              <a:t> (ID, t, s)</a:t>
            </a:r>
            <a:endParaRPr kumimoji="1" lang="en-US" altLang="ja-JP" sz="2400" dirty="0">
              <a:latin typeface="+mn-ea"/>
            </a:endParaRPr>
          </a:p>
          <a:p>
            <a:pPr algn="l">
              <a:lnSpc>
                <a:spcPct val="100000"/>
              </a:lnSpc>
            </a:pPr>
            <a:r>
              <a:rPr lang="ja-JP" altLang="en-US" dirty="0">
                <a:solidFill>
                  <a:schemeClr val="tx1">
                    <a:lumMod val="75000"/>
                    <a:lumOff val="25000"/>
                  </a:schemeClr>
                </a:solidFill>
              </a:rPr>
              <a:t>　</a:t>
            </a:r>
            <a:r>
              <a:rPr lang="en-US" altLang="ja-JP" dirty="0">
                <a:solidFill>
                  <a:schemeClr val="tx1">
                    <a:lumMod val="75000"/>
                    <a:lumOff val="25000"/>
                  </a:schemeClr>
                </a:solidFill>
              </a:rPr>
              <a:t>ID</a:t>
            </a:r>
            <a:r>
              <a:rPr lang="ja-JP" altLang="en-US" dirty="0">
                <a:solidFill>
                  <a:schemeClr val="tx1">
                    <a:lumMod val="75000"/>
                    <a:lumOff val="25000"/>
                  </a:schemeClr>
                </a:solidFill>
              </a:rPr>
              <a:t>　</a:t>
            </a:r>
            <a:r>
              <a:rPr lang="en-US" altLang="ja-JP" dirty="0">
                <a:solidFill>
                  <a:schemeClr val="tx1">
                    <a:lumMod val="75000"/>
                    <a:lumOff val="25000"/>
                  </a:schemeClr>
                </a:solidFill>
              </a:rPr>
              <a:t>	:</a:t>
            </a:r>
            <a:r>
              <a:rPr lang="ja-JP" altLang="en-US" dirty="0">
                <a:solidFill>
                  <a:schemeClr val="tx1">
                    <a:lumMod val="75000"/>
                    <a:lumOff val="25000"/>
                  </a:schemeClr>
                </a:solidFill>
              </a:rPr>
              <a:t>車両の</a:t>
            </a:r>
            <a:r>
              <a:rPr lang="en-US" altLang="ja-JP" dirty="0">
                <a:solidFill>
                  <a:schemeClr val="tx1">
                    <a:lumMod val="75000"/>
                    <a:lumOff val="25000"/>
                  </a:schemeClr>
                </a:solidFill>
              </a:rPr>
              <a:t>ID</a:t>
            </a:r>
          </a:p>
          <a:p>
            <a:pPr algn="l">
              <a:lnSpc>
                <a:spcPct val="100000"/>
              </a:lnSpc>
            </a:pPr>
            <a:r>
              <a:rPr kumimoji="1" lang="ja-JP" altLang="en-US" dirty="0">
                <a:solidFill>
                  <a:schemeClr val="tx1">
                    <a:lumMod val="75000"/>
                    <a:lumOff val="25000"/>
                  </a:schemeClr>
                </a:solidFill>
              </a:rPr>
              <a:t>　</a:t>
            </a:r>
            <a:r>
              <a:rPr kumimoji="1" lang="en-US" altLang="ja-JP" dirty="0">
                <a:solidFill>
                  <a:schemeClr val="tx1">
                    <a:lumMod val="75000"/>
                    <a:lumOff val="25000"/>
                  </a:schemeClr>
                </a:solidFill>
              </a:rPr>
              <a:t>t</a:t>
            </a:r>
            <a:r>
              <a:rPr lang="en-US" altLang="ja-JP" dirty="0">
                <a:solidFill>
                  <a:schemeClr val="tx1">
                    <a:lumMod val="75000"/>
                    <a:lumOff val="25000"/>
                  </a:schemeClr>
                </a:solidFill>
              </a:rPr>
              <a:t> 	</a:t>
            </a:r>
            <a:r>
              <a:rPr kumimoji="1" lang="en-US" altLang="ja-JP" dirty="0">
                <a:solidFill>
                  <a:schemeClr val="tx1">
                    <a:lumMod val="75000"/>
                    <a:lumOff val="25000"/>
                  </a:schemeClr>
                </a:solidFill>
              </a:rPr>
              <a:t>:</a:t>
            </a:r>
            <a:r>
              <a:rPr kumimoji="1" lang="ja-JP" altLang="en-US" dirty="0">
                <a:solidFill>
                  <a:schemeClr val="tx1">
                    <a:lumMod val="75000"/>
                    <a:lumOff val="25000"/>
                  </a:schemeClr>
                </a:solidFill>
              </a:rPr>
              <a:t>タイムスタンプ</a:t>
            </a:r>
            <a:endParaRPr kumimoji="1" lang="en-US" altLang="ja-JP" dirty="0">
              <a:solidFill>
                <a:schemeClr val="tx1">
                  <a:lumMod val="75000"/>
                  <a:lumOff val="25000"/>
                </a:schemeClr>
              </a:solidFill>
            </a:endParaRPr>
          </a:p>
          <a:p>
            <a:pPr algn="l">
              <a:lnSpc>
                <a:spcPct val="100000"/>
              </a:lnSpc>
            </a:pPr>
            <a:r>
              <a:rPr lang="ja-JP" altLang="en-US" dirty="0">
                <a:solidFill>
                  <a:schemeClr val="tx1">
                    <a:lumMod val="75000"/>
                    <a:lumOff val="25000"/>
                  </a:schemeClr>
                </a:solidFill>
              </a:rPr>
              <a:t>　</a:t>
            </a:r>
            <a:r>
              <a:rPr lang="en-US" altLang="ja-JP" dirty="0">
                <a:solidFill>
                  <a:schemeClr val="tx1">
                    <a:lumMod val="75000"/>
                    <a:lumOff val="25000"/>
                  </a:schemeClr>
                </a:solidFill>
              </a:rPr>
              <a:t>s	:GPS </a:t>
            </a:r>
            <a:r>
              <a:rPr lang="ja-JP" altLang="en-US" dirty="0">
                <a:solidFill>
                  <a:schemeClr val="tx1">
                    <a:lumMod val="75000"/>
                    <a:lumOff val="25000"/>
                  </a:schemeClr>
                </a:solidFill>
              </a:rPr>
              <a:t>座標</a:t>
            </a:r>
            <a:r>
              <a:rPr lang="en-US" altLang="ja-JP" dirty="0">
                <a:solidFill>
                  <a:schemeClr val="tx1">
                    <a:lumMod val="75000"/>
                    <a:lumOff val="25000"/>
                  </a:schemeClr>
                </a:solidFill>
              </a:rPr>
              <a:t>, </a:t>
            </a:r>
            <a:r>
              <a:rPr lang="ja-JP" altLang="en-US" dirty="0">
                <a:solidFill>
                  <a:schemeClr val="tx1">
                    <a:lumMod val="75000"/>
                    <a:lumOff val="25000"/>
                  </a:schemeClr>
                </a:solidFill>
              </a:rPr>
              <a:t>車両速度　◀</a:t>
            </a:r>
            <a:r>
              <a:rPr lang="en-US" altLang="ja-JP" dirty="0">
                <a:solidFill>
                  <a:schemeClr val="tx1">
                    <a:lumMod val="75000"/>
                    <a:lumOff val="25000"/>
                  </a:schemeClr>
                </a:solidFill>
              </a:rPr>
              <a:t> </a:t>
            </a:r>
            <a:r>
              <a:rPr lang="ja-JP" altLang="en-US" dirty="0">
                <a:solidFill>
                  <a:schemeClr val="tx1">
                    <a:lumMod val="75000"/>
                    <a:lumOff val="25000"/>
                  </a:schemeClr>
                </a:solidFill>
              </a:rPr>
              <a:t>車両の状態が記録されている</a:t>
            </a:r>
            <a:r>
              <a:rPr lang="en-US" altLang="ja-JP" dirty="0">
                <a:solidFill>
                  <a:schemeClr val="tx1">
                    <a:lumMod val="75000"/>
                    <a:lumOff val="25000"/>
                  </a:schemeClr>
                </a:solidFill>
              </a:rPr>
              <a:t>.</a:t>
            </a:r>
          </a:p>
          <a:p>
            <a:pPr algn="ctr"/>
            <a:endParaRPr lang="en-US" altLang="ja-JP" dirty="0">
              <a:solidFill>
                <a:schemeClr val="tx1">
                  <a:lumMod val="75000"/>
                  <a:lumOff val="25000"/>
                </a:schemeClr>
              </a:solidFill>
            </a:endParaRPr>
          </a:p>
          <a:p>
            <a:r>
              <a:rPr lang="en-US" altLang="ja-JP" dirty="0">
                <a:solidFill>
                  <a:schemeClr val="tx1">
                    <a:lumMod val="75000"/>
                    <a:lumOff val="25000"/>
                  </a:schemeClr>
                </a:solidFill>
              </a:rPr>
              <a:t>VANET</a:t>
            </a:r>
            <a:r>
              <a:rPr lang="ja-JP" altLang="en-US" dirty="0">
                <a:solidFill>
                  <a:schemeClr val="tx1">
                    <a:lumMod val="75000"/>
                    <a:lumOff val="25000"/>
                  </a:schemeClr>
                </a:solidFill>
              </a:rPr>
              <a:t>のほとんどのアプリケーション（ナビシステム</a:t>
            </a:r>
            <a:r>
              <a:rPr lang="en-US" altLang="ja-JP" dirty="0">
                <a:solidFill>
                  <a:schemeClr val="tx1">
                    <a:lumMod val="75000"/>
                    <a:lumOff val="25000"/>
                  </a:schemeClr>
                </a:solidFill>
              </a:rPr>
              <a:t>, </a:t>
            </a:r>
            <a:r>
              <a:rPr lang="ja-JP" altLang="en-US" dirty="0">
                <a:solidFill>
                  <a:schemeClr val="tx1">
                    <a:lumMod val="75000"/>
                    <a:lumOff val="25000"/>
                  </a:schemeClr>
                </a:solidFill>
              </a:rPr>
              <a:t>自動運転など）がビーコンメッセージに依存</a:t>
            </a:r>
          </a:p>
          <a:p>
            <a:pPr>
              <a:lnSpc>
                <a:spcPct val="100000"/>
              </a:lnSpc>
            </a:pPr>
            <a:endParaRPr lang="en-US" altLang="ja-JP" dirty="0">
              <a:solidFill>
                <a:schemeClr val="tx1">
                  <a:lumMod val="75000"/>
                  <a:lumOff val="25000"/>
                </a:schemeClr>
              </a:solidFill>
            </a:endParaRPr>
          </a:p>
          <a:p>
            <a:r>
              <a:rPr lang="ja-JP" altLang="en-US" dirty="0">
                <a:solidFill>
                  <a:schemeClr val="tx1">
                    <a:lumMod val="75000"/>
                    <a:lumOff val="25000"/>
                  </a:schemeClr>
                </a:solidFill>
              </a:rPr>
              <a:t>位置情報と車両情報が奪われ悪用される可能性</a:t>
            </a:r>
            <a:endParaRPr lang="en-US" altLang="ja-JP" dirty="0">
              <a:solidFill>
                <a:schemeClr val="tx1">
                  <a:lumMod val="75000"/>
                  <a:lumOff val="25000"/>
                </a:schemeClr>
              </a:solidFill>
            </a:endParaRPr>
          </a:p>
          <a:p>
            <a:r>
              <a:rPr lang="ja-JP" altLang="en-US" dirty="0">
                <a:solidFill>
                  <a:schemeClr val="tx1">
                    <a:lumMod val="75000"/>
                    <a:lumOff val="25000"/>
                  </a:schemeClr>
                </a:solidFill>
              </a:rPr>
              <a:t>車両に深刻なプライバシーの脅威がある</a:t>
            </a:r>
            <a:r>
              <a:rPr lang="en-US" altLang="ja-JP" dirty="0">
                <a:solidFill>
                  <a:schemeClr val="tx1">
                    <a:lumMod val="75000"/>
                    <a:lumOff val="25000"/>
                  </a:schemeClr>
                </a:solidFill>
              </a:rPr>
              <a:t>.</a:t>
            </a:r>
          </a:p>
          <a:p>
            <a:endParaRPr lang="en-US" altLang="ja-JP" dirty="0">
              <a:solidFill>
                <a:schemeClr val="tx1">
                  <a:lumMod val="75000"/>
                  <a:lumOff val="25000"/>
                </a:schemeClr>
              </a:solidFill>
            </a:endParaRPr>
          </a:p>
          <a:p>
            <a:pPr marL="342900" indent="-342900">
              <a:buFont typeface="+mj-lt"/>
              <a:buAutoNum type="arabicPeriod"/>
            </a:pPr>
            <a:r>
              <a:rPr lang="ja-JP" altLang="en-US" dirty="0">
                <a:solidFill>
                  <a:schemeClr val="tx1">
                    <a:lumMod val="75000"/>
                    <a:lumOff val="25000"/>
                  </a:schemeClr>
                </a:solidFill>
              </a:rPr>
              <a:t>継続的なブロードキャストが必要</a:t>
            </a:r>
            <a:r>
              <a:rPr lang="en-US" altLang="ja-JP" dirty="0">
                <a:solidFill>
                  <a:schemeClr val="tx1">
                    <a:lumMod val="75000"/>
                    <a:lumOff val="25000"/>
                  </a:schemeClr>
                </a:solidFill>
              </a:rPr>
              <a:t>.</a:t>
            </a:r>
          </a:p>
          <a:p>
            <a:pPr marL="342900" indent="-342900">
              <a:buFont typeface="+mj-lt"/>
              <a:buAutoNum type="arabicPeriod"/>
            </a:pPr>
            <a:r>
              <a:rPr lang="ja-JP" altLang="en-US" dirty="0">
                <a:solidFill>
                  <a:schemeClr val="tx1">
                    <a:lumMod val="75000"/>
                    <a:lumOff val="25000"/>
                  </a:schemeClr>
                </a:solidFill>
              </a:rPr>
              <a:t>安全性の関係から精度が重要</a:t>
            </a:r>
            <a:endParaRPr lang="en-US" altLang="ja-JP" dirty="0">
              <a:solidFill>
                <a:schemeClr val="tx1">
                  <a:lumMod val="75000"/>
                  <a:lumOff val="25000"/>
                </a:schemeClr>
              </a:solidFill>
            </a:endParaRPr>
          </a:p>
          <a:p>
            <a:pPr marL="342900" indent="-342900">
              <a:buFont typeface="+mj-lt"/>
              <a:buAutoNum type="arabicPeriod"/>
            </a:pPr>
            <a:r>
              <a:rPr lang="ja-JP" altLang="en-US" dirty="0">
                <a:solidFill>
                  <a:schemeClr val="tx1">
                    <a:lumMod val="75000"/>
                    <a:lumOff val="25000"/>
                  </a:schemeClr>
                </a:solidFill>
              </a:rPr>
              <a:t>携帯電話の動きよりも</a:t>
            </a:r>
            <a:r>
              <a:rPr lang="en-US" altLang="ja-JP" dirty="0">
                <a:solidFill>
                  <a:schemeClr val="tx1">
                    <a:lumMod val="75000"/>
                    <a:lumOff val="25000"/>
                  </a:schemeClr>
                </a:solidFill>
              </a:rPr>
              <a:t>, </a:t>
            </a:r>
            <a:r>
              <a:rPr lang="ja-JP" altLang="en-US" dirty="0">
                <a:solidFill>
                  <a:schemeClr val="tx1">
                    <a:lumMod val="75000"/>
                    <a:lumOff val="25000"/>
                  </a:schemeClr>
                </a:solidFill>
              </a:rPr>
              <a:t>⾞両の挙動を予測する⽅が容易</a:t>
            </a:r>
            <a:r>
              <a:rPr lang="en-US" altLang="ja-JP" dirty="0">
                <a:solidFill>
                  <a:schemeClr val="tx1">
                    <a:lumMod val="75000"/>
                    <a:lumOff val="25000"/>
                  </a:schemeClr>
                </a:solidFill>
              </a:rPr>
              <a:t>.</a:t>
            </a:r>
          </a:p>
          <a:p>
            <a:pPr marL="342900" indent="-342900">
              <a:buFont typeface="+mj-lt"/>
              <a:buAutoNum type="arabicPeriod"/>
            </a:pPr>
            <a:endParaRPr lang="ja-JP" altLang="en-US" dirty="0">
              <a:solidFill>
                <a:schemeClr val="tx1">
                  <a:lumMod val="75000"/>
                  <a:lumOff val="25000"/>
                </a:schemeClr>
              </a:solidFill>
            </a:endParaRPr>
          </a:p>
          <a:p>
            <a:r>
              <a:rPr lang="ja-JP" altLang="en-US" dirty="0">
                <a:solidFill>
                  <a:schemeClr val="tx1">
                    <a:lumMod val="75000"/>
                    <a:lumOff val="25000"/>
                  </a:schemeClr>
                </a:solidFill>
              </a:rPr>
              <a:t>⾞両への追跡攻撃は</a:t>
            </a:r>
            <a:r>
              <a:rPr lang="en-US" altLang="ja-JP" dirty="0">
                <a:solidFill>
                  <a:schemeClr val="tx1">
                    <a:lumMod val="75000"/>
                    <a:lumOff val="25000"/>
                  </a:schemeClr>
                </a:solidFill>
              </a:rPr>
              <a:t>, </a:t>
            </a:r>
            <a:r>
              <a:rPr lang="ja-JP" altLang="en-US" dirty="0">
                <a:solidFill>
                  <a:schemeClr val="tx1">
                    <a:lumMod val="75000"/>
                    <a:lumOff val="25000"/>
                  </a:schemeClr>
                </a:solidFill>
              </a:rPr>
              <a:t>⾼い効率と精度を実現可能</a:t>
            </a:r>
            <a:r>
              <a:rPr lang="en-US" altLang="ja-JP" dirty="0">
                <a:solidFill>
                  <a:schemeClr val="tx1">
                    <a:lumMod val="75000"/>
                    <a:lumOff val="25000"/>
                  </a:schemeClr>
                </a:solidFill>
              </a:rPr>
              <a:t>.</a:t>
            </a:r>
          </a:p>
          <a:p>
            <a:r>
              <a:rPr lang="en-US" altLang="ja-JP" dirty="0">
                <a:solidFill>
                  <a:srgbClr val="FF0000"/>
                </a:solidFill>
              </a:rPr>
              <a:t>	</a:t>
            </a:r>
            <a:r>
              <a:rPr lang="ja-JP" altLang="en-US" dirty="0">
                <a:solidFill>
                  <a:srgbClr val="FF0000"/>
                </a:solidFill>
              </a:rPr>
              <a:t>▼</a:t>
            </a:r>
            <a:endParaRPr lang="en-US" altLang="ja-JP" dirty="0">
              <a:solidFill>
                <a:srgbClr val="FF0000"/>
              </a:solidFill>
            </a:endParaRPr>
          </a:p>
          <a:p>
            <a:r>
              <a:rPr lang="ja-JP" altLang="en-US" dirty="0">
                <a:solidFill>
                  <a:schemeClr val="tx1">
                    <a:lumMod val="75000"/>
                    <a:lumOff val="25000"/>
                  </a:schemeClr>
                </a:solidFill>
              </a:rPr>
              <a:t>：攻撃者は標的を絞りやすい</a:t>
            </a:r>
            <a:r>
              <a:rPr lang="en-US" altLang="ja-JP" dirty="0">
                <a:solidFill>
                  <a:schemeClr val="tx1">
                    <a:lumMod val="75000"/>
                    <a:lumOff val="25000"/>
                  </a:schemeClr>
                </a:solidFill>
              </a:rPr>
              <a:t>.</a:t>
            </a:r>
          </a:p>
          <a:p>
            <a:pPr algn="l">
              <a:lnSpc>
                <a:spcPct val="100000"/>
              </a:lnSpc>
            </a:pPr>
            <a:endParaRPr lang="en-US" altLang="ja-JP" dirty="0">
              <a:solidFill>
                <a:schemeClr val="tx1">
                  <a:lumMod val="75000"/>
                  <a:lumOff val="25000"/>
                </a:schemeClr>
              </a:solidFill>
            </a:endParaRPr>
          </a:p>
        </p:txBody>
      </p:sp>
      <p:sp>
        <p:nvSpPr>
          <p:cNvPr id="9"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Tree>
    <p:extLst>
      <p:ext uri="{BB962C8B-B14F-4D97-AF65-F5344CB8AC3E}">
        <p14:creationId xmlns:p14="http://schemas.microsoft.com/office/powerpoint/2010/main" val="723459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BE764C-15B7-44FD-A63A-486E907CAB81}"/>
              </a:ext>
            </a:extLst>
          </p:cNvPr>
          <p:cNvSpPr>
            <a:spLocks noGrp="1"/>
          </p:cNvSpPr>
          <p:nvPr>
            <p:ph type="title"/>
          </p:nvPr>
        </p:nvSpPr>
        <p:spPr/>
        <p:txBody>
          <a:bodyPr>
            <a:normAutofit fontScale="90000"/>
          </a:bodyPr>
          <a:lstStyle/>
          <a:p>
            <a:r>
              <a:rPr kumimoji="1" lang="en-US" altLang="ja-JP" dirty="0">
                <a:latin typeface="+mn-ea"/>
                <a:ea typeface="+mn-ea"/>
              </a:rPr>
              <a:t>VANET</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10123BED-F082-4CF0-B97A-07AA7F4410DA}"/>
              </a:ext>
            </a:extLst>
          </p:cNvPr>
          <p:cNvSpPr txBox="1"/>
          <p:nvPr/>
        </p:nvSpPr>
        <p:spPr>
          <a:xfrm>
            <a:off x="352425" y="1285875"/>
            <a:ext cx="6448425" cy="3600986"/>
          </a:xfrm>
          <a:prstGeom prst="rect">
            <a:avLst/>
          </a:prstGeom>
          <a:noFill/>
        </p:spPr>
        <p:txBody>
          <a:bodyPr wrap="square" lIns="90000" rtlCol="0" anchor="t" anchorCtr="0">
            <a:spAutoFit/>
          </a:bodyPr>
          <a:lstStyle/>
          <a:p>
            <a:pPr algn="l">
              <a:lnSpc>
                <a:spcPct val="100000"/>
              </a:lnSpc>
            </a:pPr>
            <a:r>
              <a:rPr kumimoji="1" lang="en-US" altLang="ja-JP" sz="2400" dirty="0"/>
              <a:t>purpose</a:t>
            </a:r>
          </a:p>
          <a:p>
            <a:pPr algn="l">
              <a:lnSpc>
                <a:spcPct val="100000"/>
              </a:lnSpc>
            </a:pPr>
            <a:r>
              <a:rPr kumimoji="1" lang="ja-JP" altLang="en-US" dirty="0">
                <a:solidFill>
                  <a:schemeClr val="tx1">
                    <a:lumMod val="75000"/>
                    <a:lumOff val="25000"/>
                  </a:schemeClr>
                </a:solidFill>
              </a:rPr>
              <a:t>ドライバーの安全性、快適性の向上</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近年注目されている自動運転などに欠かせない技術の一つ</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65000"/>
                  <a:lumOff val="35000"/>
                </a:schemeClr>
              </a:solidFill>
            </a:endParaRPr>
          </a:p>
          <a:p>
            <a:pPr algn="l">
              <a:lnSpc>
                <a:spcPct val="100000"/>
              </a:lnSpc>
            </a:pPr>
            <a:r>
              <a:rPr kumimoji="1" lang="en-US" altLang="ja-JP" sz="2400" dirty="0"/>
              <a:t>problems</a:t>
            </a:r>
          </a:p>
          <a:p>
            <a:pPr algn="l">
              <a:lnSpc>
                <a:spcPct val="100000"/>
              </a:lnSpc>
            </a:pPr>
            <a:r>
              <a:rPr kumimoji="1" lang="ja-JP" altLang="en-US" dirty="0">
                <a:solidFill>
                  <a:srgbClr val="FF0000"/>
                </a:solidFill>
              </a:rPr>
              <a:t>１</a:t>
            </a:r>
            <a:r>
              <a:rPr kumimoji="1" lang="ja-JP" altLang="en-US" dirty="0">
                <a:solidFill>
                  <a:schemeClr val="tx1">
                    <a:lumMod val="75000"/>
                    <a:lumOff val="25000"/>
                  </a:schemeClr>
                </a:solidFill>
              </a:rPr>
              <a:t>セキュリティ</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r>
              <a:rPr kumimoji="1" lang="ja-JP" altLang="en-US" dirty="0">
                <a:solidFill>
                  <a:srgbClr val="FF0000"/>
                </a:solidFill>
              </a:rPr>
              <a:t>２</a:t>
            </a:r>
            <a:r>
              <a:rPr kumimoji="1" lang="ja-JP" altLang="en-US" dirty="0">
                <a:solidFill>
                  <a:schemeClr val="tx1">
                    <a:lumMod val="75000"/>
                    <a:lumOff val="25000"/>
                  </a:schemeClr>
                </a:solidFill>
              </a:rPr>
              <a:t>信頼性</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r>
              <a:rPr kumimoji="1" lang="ja-JP" altLang="en-US" dirty="0">
                <a:solidFill>
                  <a:srgbClr val="FF0000"/>
                </a:solidFill>
              </a:rPr>
              <a:t>３</a:t>
            </a:r>
            <a:r>
              <a:rPr kumimoji="1" lang="ja-JP" altLang="en-US" dirty="0">
                <a:solidFill>
                  <a:schemeClr val="tx1">
                    <a:lumMod val="75000"/>
                    <a:lumOff val="25000"/>
                  </a:schemeClr>
                </a:solidFill>
              </a:rPr>
              <a:t>プライバシーの保護</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今回はこの３つの課題について紹介する</a:t>
            </a:r>
          </a:p>
        </p:txBody>
      </p:sp>
      <p:sp>
        <p:nvSpPr>
          <p:cNvPr id="8" name="正方形/長方形 7">
            <a:extLst>
              <a:ext uri="{FF2B5EF4-FFF2-40B4-BE49-F238E27FC236}">
                <a16:creationId xmlns:a16="http://schemas.microsoft.com/office/drawing/2014/main" id="{D303EB4A-009B-4C14-A2DF-86ED6DAD8DA8}"/>
              </a:ext>
            </a:extLst>
          </p:cNvPr>
          <p:cNvSpPr/>
          <p:nvPr/>
        </p:nvSpPr>
        <p:spPr>
          <a:xfrm>
            <a:off x="363057" y="1285876"/>
            <a:ext cx="1423213" cy="37280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F278607-B80E-4BD3-81BF-80354F1A3957}"/>
              </a:ext>
            </a:extLst>
          </p:cNvPr>
          <p:cNvSpPr/>
          <p:nvPr/>
        </p:nvSpPr>
        <p:spPr>
          <a:xfrm>
            <a:off x="352425" y="2492404"/>
            <a:ext cx="1433845" cy="37280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32497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7355D6C6-8CD3-449F-BB94-EFF4033D5788}"/>
              </a:ext>
            </a:extLst>
          </p:cNvPr>
          <p:cNvSpPr txBox="1"/>
          <p:nvPr/>
        </p:nvSpPr>
        <p:spPr>
          <a:xfrm>
            <a:off x="508000" y="1460500"/>
            <a:ext cx="7962900" cy="3508653"/>
          </a:xfrm>
          <a:prstGeom prst="rect">
            <a:avLst/>
          </a:prstGeom>
          <a:noFill/>
        </p:spPr>
        <p:txBody>
          <a:bodyPr wrap="square" lIns="90000" rtlCol="0" anchor="t" anchorCtr="0">
            <a:spAutoFit/>
          </a:bodyPr>
          <a:lstStyle/>
          <a:p>
            <a:r>
              <a:rPr lang="en-US" altLang="ja-JP" sz="2400" dirty="0"/>
              <a:t>GPA(Global Passive Adversary)</a:t>
            </a:r>
          </a:p>
          <a:p>
            <a:pPr algn="l">
              <a:lnSpc>
                <a:spcPct val="100000"/>
              </a:lnSpc>
            </a:pP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メソッド：</a:t>
            </a:r>
            <a:r>
              <a:rPr kumimoji="1" lang="en-US" altLang="ja-JP" dirty="0">
                <a:solidFill>
                  <a:schemeClr val="tx1">
                    <a:lumMod val="75000"/>
                    <a:lumOff val="25000"/>
                  </a:schemeClr>
                </a:solidFill>
              </a:rPr>
              <a:t>LBS</a:t>
            </a:r>
            <a:r>
              <a:rPr kumimoji="1" lang="ja-JP" altLang="en-US" dirty="0">
                <a:solidFill>
                  <a:schemeClr val="tx1">
                    <a:lumMod val="75000"/>
                    <a:lumOff val="25000"/>
                  </a:schemeClr>
                </a:solidFill>
              </a:rPr>
              <a:t>と</a:t>
            </a:r>
            <a:r>
              <a:rPr lang="en-US" altLang="ja-JP" dirty="0">
                <a:solidFill>
                  <a:schemeClr val="tx1">
                    <a:lumMod val="75000"/>
                    <a:lumOff val="25000"/>
                  </a:schemeClr>
                </a:solidFill>
              </a:rPr>
              <a:t>RSU</a:t>
            </a:r>
            <a:r>
              <a:rPr lang="ja-JP" altLang="en-US" dirty="0">
                <a:solidFill>
                  <a:schemeClr val="tx1">
                    <a:lumMod val="75000"/>
                    <a:lumOff val="25000"/>
                  </a:schemeClr>
                </a:solidFill>
              </a:rPr>
              <a:t>のデータにアクセス可能</a:t>
            </a:r>
            <a:endParaRPr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r>
              <a:rPr lang="ja-JP" altLang="en-US" dirty="0">
                <a:solidFill>
                  <a:schemeClr val="tx1">
                    <a:lumMod val="75000"/>
                    <a:lumOff val="25000"/>
                  </a:schemeClr>
                </a:solidFill>
              </a:rPr>
              <a:t>動作</a:t>
            </a:r>
            <a:r>
              <a:rPr lang="en-US" altLang="ja-JP" dirty="0">
                <a:solidFill>
                  <a:schemeClr val="tx1">
                    <a:lumMod val="75000"/>
                    <a:lumOff val="25000"/>
                  </a:schemeClr>
                </a:solidFill>
              </a:rPr>
              <a:t>	</a:t>
            </a:r>
            <a:r>
              <a:rPr lang="ja-JP" altLang="en-US" dirty="0">
                <a:solidFill>
                  <a:schemeClr val="tx1">
                    <a:lumMod val="75000"/>
                    <a:lumOff val="25000"/>
                  </a:schemeClr>
                </a:solidFill>
              </a:rPr>
              <a:t>：ビーコンメッセージを傍受する</a:t>
            </a:r>
            <a:endParaRPr lang="en-US" altLang="ja-JP" dirty="0">
              <a:solidFill>
                <a:schemeClr val="tx1">
                  <a:lumMod val="75000"/>
                  <a:lumOff val="25000"/>
                </a:schemeClr>
              </a:solidFill>
            </a:endParaRPr>
          </a:p>
          <a:p>
            <a:pPr algn="l">
              <a:lnSpc>
                <a:spcPct val="100000"/>
              </a:lnSpc>
            </a:pPr>
            <a:r>
              <a:rPr lang="en-US" altLang="ja-JP" dirty="0">
                <a:solidFill>
                  <a:schemeClr val="tx1">
                    <a:lumMod val="75000"/>
                    <a:lumOff val="25000"/>
                  </a:schemeClr>
                </a:solidFill>
              </a:rPr>
              <a:t>	</a:t>
            </a:r>
            <a:r>
              <a:rPr lang="ja-JP" altLang="en-US" dirty="0">
                <a:solidFill>
                  <a:schemeClr val="tx1">
                    <a:lumMod val="75000"/>
                    <a:lumOff val="25000"/>
                  </a:schemeClr>
                </a:solidFill>
              </a:rPr>
              <a:t>　または</a:t>
            </a:r>
            <a:r>
              <a:rPr lang="en-US" altLang="ja-JP" dirty="0">
                <a:solidFill>
                  <a:schemeClr val="tx1">
                    <a:lumMod val="75000"/>
                    <a:lumOff val="25000"/>
                  </a:schemeClr>
                </a:solidFill>
              </a:rPr>
              <a:t>, </a:t>
            </a:r>
            <a:r>
              <a:rPr lang="ja-JP" altLang="en-US" dirty="0">
                <a:solidFill>
                  <a:schemeClr val="tx1">
                    <a:lumMod val="75000"/>
                    <a:lumOff val="25000"/>
                  </a:schemeClr>
                </a:solidFill>
              </a:rPr>
              <a:t>交通監視カメラの使用</a:t>
            </a:r>
            <a:r>
              <a:rPr lang="en-US" altLang="ja-JP" dirty="0">
                <a:solidFill>
                  <a:schemeClr val="tx1">
                    <a:lumMod val="75000"/>
                    <a:lumOff val="25000"/>
                  </a:schemeClr>
                </a:solidFill>
              </a:rPr>
              <a:t>.</a:t>
            </a:r>
          </a:p>
          <a:p>
            <a:pPr algn="l">
              <a:lnSpc>
                <a:spcPct val="100000"/>
              </a:lnSpc>
            </a:pPr>
            <a:endParaRPr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目標</a:t>
            </a:r>
            <a:r>
              <a:rPr kumimoji="1" lang="en-US" altLang="ja-JP" dirty="0">
                <a:solidFill>
                  <a:schemeClr val="tx1">
                    <a:lumMod val="75000"/>
                    <a:lumOff val="25000"/>
                  </a:schemeClr>
                </a:solidFill>
              </a:rPr>
              <a:t>	</a:t>
            </a:r>
            <a:r>
              <a:rPr kumimoji="1" lang="ja-JP" altLang="en-US" dirty="0">
                <a:solidFill>
                  <a:schemeClr val="tx1">
                    <a:lumMod val="75000"/>
                    <a:lumOff val="25000"/>
                  </a:schemeClr>
                </a:solidFill>
              </a:rPr>
              <a:t>：</a:t>
            </a:r>
            <a:r>
              <a:rPr lang="ja-JP" altLang="en-US" dirty="0">
                <a:solidFill>
                  <a:schemeClr val="tx1">
                    <a:lumMod val="75000"/>
                    <a:lumOff val="25000"/>
                  </a:schemeClr>
                </a:solidFill>
              </a:rPr>
              <a:t>特定の時間に特定の場所に存在して</a:t>
            </a:r>
            <a:endParaRPr lang="en-US" altLang="ja-JP" dirty="0">
              <a:solidFill>
                <a:schemeClr val="tx1">
                  <a:lumMod val="75000"/>
                  <a:lumOff val="25000"/>
                </a:schemeClr>
              </a:solidFill>
            </a:endParaRPr>
          </a:p>
          <a:p>
            <a:pPr algn="l">
              <a:lnSpc>
                <a:spcPct val="100000"/>
              </a:lnSpc>
            </a:pPr>
            <a:r>
              <a:rPr kumimoji="1" lang="en-US" altLang="ja-JP" dirty="0">
                <a:solidFill>
                  <a:schemeClr val="tx1">
                    <a:lumMod val="75000"/>
                    <a:lumOff val="25000"/>
                  </a:schemeClr>
                </a:solidFill>
              </a:rPr>
              <a:t>	</a:t>
            </a:r>
            <a:r>
              <a:rPr kumimoji="1" lang="ja-JP" altLang="en-US" dirty="0">
                <a:solidFill>
                  <a:schemeClr val="tx1">
                    <a:lumMod val="75000"/>
                    <a:lumOff val="25000"/>
                  </a:schemeClr>
                </a:solidFill>
              </a:rPr>
              <a:t>　いたかどうか</a:t>
            </a:r>
            <a:endParaRPr kumimoji="1" lang="en-US" altLang="ja-JP" dirty="0">
              <a:solidFill>
                <a:schemeClr val="tx1">
                  <a:lumMod val="75000"/>
                  <a:lumOff val="25000"/>
                </a:schemeClr>
              </a:solidFill>
            </a:endParaRPr>
          </a:p>
          <a:p>
            <a:pPr algn="l">
              <a:lnSpc>
                <a:spcPct val="100000"/>
              </a:lnSpc>
            </a:pPr>
            <a:r>
              <a:rPr lang="en-US" altLang="ja-JP" dirty="0">
                <a:solidFill>
                  <a:schemeClr val="tx1">
                    <a:lumMod val="75000"/>
                    <a:lumOff val="25000"/>
                  </a:schemeClr>
                </a:solidFill>
              </a:rPr>
              <a:t>		</a:t>
            </a:r>
            <a:r>
              <a:rPr lang="ja-JP" altLang="en-US" dirty="0">
                <a:solidFill>
                  <a:srgbClr val="FF0000"/>
                </a:solidFill>
              </a:rPr>
              <a:t>▼</a:t>
            </a:r>
            <a:endParaRPr lang="en-US" altLang="ja-JP" dirty="0">
              <a:solidFill>
                <a:srgbClr val="FF0000"/>
              </a:solidFill>
            </a:endParaRPr>
          </a:p>
          <a:p>
            <a:pPr algn="l">
              <a:lnSpc>
                <a:spcPct val="100000"/>
              </a:lnSpc>
            </a:pPr>
            <a:r>
              <a:rPr kumimoji="1" lang="ja-JP" altLang="en-US" dirty="0">
                <a:solidFill>
                  <a:schemeClr val="tx1">
                    <a:lumMod val="75000"/>
                    <a:lumOff val="25000"/>
                  </a:schemeClr>
                </a:solidFill>
              </a:rPr>
              <a:t>特定の車両をリアルタイムで追跡する</a:t>
            </a:r>
            <a:r>
              <a:rPr lang="en-US" altLang="ja-JP" dirty="0">
                <a:solidFill>
                  <a:schemeClr val="tx1">
                    <a:lumMod val="75000"/>
                    <a:lumOff val="25000"/>
                  </a:schemeClr>
                </a:solidFill>
              </a:rPr>
              <a:t>.</a:t>
            </a:r>
            <a:endParaRPr kumimoji="1" lang="en-US" altLang="ja-JP" dirty="0">
              <a:solidFill>
                <a:schemeClr val="tx1">
                  <a:lumMod val="75000"/>
                  <a:lumOff val="25000"/>
                </a:schemeClr>
              </a:solidFill>
            </a:endParaRPr>
          </a:p>
          <a:p>
            <a:pPr algn="l">
              <a:lnSpc>
                <a:spcPct val="100000"/>
              </a:lnSpc>
            </a:pPr>
            <a:endParaRPr kumimoji="1" lang="en-US" altLang="ja-JP" dirty="0"/>
          </a:p>
        </p:txBody>
      </p:sp>
      <p:pic>
        <p:nvPicPr>
          <p:cNvPr id="4" name="図 3"/>
          <p:cNvPicPr>
            <a:picLocks noChangeAspect="1"/>
          </p:cNvPicPr>
          <p:nvPr/>
        </p:nvPicPr>
        <p:blipFill>
          <a:blip r:embed="rId2"/>
          <a:stretch>
            <a:fillRect/>
          </a:stretch>
        </p:blipFill>
        <p:spPr>
          <a:xfrm>
            <a:off x="5535386" y="1156544"/>
            <a:ext cx="2935514" cy="4314504"/>
          </a:xfrm>
          <a:prstGeom prst="rect">
            <a:avLst/>
          </a:prstGeom>
          <a:ln>
            <a:noFill/>
          </a:ln>
        </p:spPr>
      </p:pic>
      <p:sp>
        <p:nvSpPr>
          <p:cNvPr id="5" name="正方形/長方形 4"/>
          <p:cNvSpPr/>
          <p:nvPr/>
        </p:nvSpPr>
        <p:spPr>
          <a:xfrm>
            <a:off x="6562960" y="1156544"/>
            <a:ext cx="702129" cy="718457"/>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F766BF38-A3C0-4143-A526-3A943C66506E}"/>
              </a:ext>
            </a:extLst>
          </p:cNvPr>
          <p:cNvSpPr/>
          <p:nvPr/>
        </p:nvSpPr>
        <p:spPr>
          <a:xfrm>
            <a:off x="352425" y="1517643"/>
            <a:ext cx="4236508" cy="35735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 LOCATION PRIVACY</a:t>
            </a:r>
            <a:endParaRPr kumimoji="1" lang="ja-JP" altLang="en-US" sz="3200" dirty="0"/>
          </a:p>
        </p:txBody>
      </p:sp>
      <p:sp>
        <p:nvSpPr>
          <p:cNvPr id="10"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3542242"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A. Threat Model</a:t>
            </a:r>
            <a:endParaRPr lang="ja-JP" altLang="en-US" sz="2400" dirty="0">
              <a:latin typeface="+mn-lt"/>
              <a:ea typeface="+mn-ea"/>
            </a:endParaRPr>
          </a:p>
        </p:txBody>
      </p:sp>
    </p:spTree>
    <p:extLst>
      <p:ext uri="{BB962C8B-B14F-4D97-AF65-F5344CB8AC3E}">
        <p14:creationId xmlns:p14="http://schemas.microsoft.com/office/powerpoint/2010/main" val="128667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stretch>
            <a:fillRect/>
          </a:stretch>
        </p:blipFill>
        <p:spPr>
          <a:xfrm>
            <a:off x="5150069" y="522288"/>
            <a:ext cx="3431956" cy="2745565"/>
          </a:xfrm>
          <a:prstGeom prst="rect">
            <a:avLst/>
          </a:prstGeom>
        </p:spPr>
      </p:pic>
      <p:sp>
        <p:nvSpPr>
          <p:cNvPr id="4" name="テキスト ボックス 3"/>
          <p:cNvSpPr txBox="1"/>
          <p:nvPr/>
        </p:nvSpPr>
        <p:spPr>
          <a:xfrm>
            <a:off x="6309644" y="1741181"/>
            <a:ext cx="1112805" cy="307777"/>
          </a:xfrm>
          <a:prstGeom prst="rect">
            <a:avLst/>
          </a:prstGeom>
          <a:solidFill>
            <a:srgbClr val="FFCFC1"/>
          </a:solidFill>
          <a:ln w="19050">
            <a:solidFill>
              <a:srgbClr val="FF0000"/>
            </a:solidFill>
          </a:ln>
        </p:spPr>
        <p:txBody>
          <a:bodyPr wrap="none" rtlCol="0">
            <a:spAutoFit/>
          </a:bodyPr>
          <a:lstStyle/>
          <a:p>
            <a:r>
              <a:rPr kumimoji="1" lang="en-US" altLang="ja-JP" sz="1400" dirty="0"/>
              <a:t>MTT</a:t>
            </a:r>
            <a:r>
              <a:rPr kumimoji="1" lang="ja-JP" altLang="en-US" sz="1400" dirty="0"/>
              <a:t>の要素</a:t>
            </a:r>
          </a:p>
        </p:txBody>
      </p:sp>
      <p:sp>
        <p:nvSpPr>
          <p:cNvPr id="5" name="正方形/長方形 4"/>
          <p:cNvSpPr/>
          <p:nvPr/>
        </p:nvSpPr>
        <p:spPr>
          <a:xfrm>
            <a:off x="5150069" y="1561011"/>
            <a:ext cx="917628" cy="660471"/>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6407232" y="535348"/>
            <a:ext cx="917628" cy="660471"/>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508000" y="2499083"/>
            <a:ext cx="3054041" cy="369332"/>
          </a:xfrm>
          <a:prstGeom prst="rect">
            <a:avLst/>
          </a:prstGeom>
          <a:solidFill>
            <a:schemeClr val="bg1">
              <a:lumMod val="75000"/>
            </a:schemeClr>
          </a:solidFill>
        </p:spPr>
        <p:txBody>
          <a:bodyPr wrap="none" rtlCol="0">
            <a:spAutoFit/>
          </a:bodyPr>
          <a:lstStyle/>
          <a:p>
            <a:r>
              <a:rPr lang="ja-JP" altLang="en-US" dirty="0"/>
              <a:t>状態推定</a:t>
            </a:r>
            <a:r>
              <a:rPr lang="en-US" altLang="ja-JP" dirty="0"/>
              <a:t>(State Estimation)</a:t>
            </a:r>
          </a:p>
        </p:txBody>
      </p:sp>
      <p:sp>
        <p:nvSpPr>
          <p:cNvPr id="8" name="テキスト ボックス 7"/>
          <p:cNvSpPr txBox="1"/>
          <p:nvPr/>
        </p:nvSpPr>
        <p:spPr>
          <a:xfrm>
            <a:off x="508000" y="5358826"/>
            <a:ext cx="2449710" cy="369332"/>
          </a:xfrm>
          <a:prstGeom prst="rect">
            <a:avLst/>
          </a:prstGeom>
          <a:solidFill>
            <a:schemeClr val="bg1">
              <a:lumMod val="75000"/>
            </a:schemeClr>
          </a:solidFill>
        </p:spPr>
        <p:txBody>
          <a:bodyPr wrap="none" rtlCol="0">
            <a:spAutoFit/>
          </a:bodyPr>
          <a:lstStyle/>
          <a:p>
            <a:r>
              <a:rPr lang="ja-JP" altLang="en-US" dirty="0"/>
              <a:t>ゲーティング</a:t>
            </a:r>
            <a:r>
              <a:rPr lang="en-US" altLang="ja-JP" dirty="0"/>
              <a:t>(Gating)</a:t>
            </a:r>
          </a:p>
        </p:txBody>
      </p:sp>
      <p:sp>
        <p:nvSpPr>
          <p:cNvPr id="9" name="テキスト ボックス 8">
            <a:extLst>
              <a:ext uri="{FF2B5EF4-FFF2-40B4-BE49-F238E27FC236}">
                <a16:creationId xmlns:a16="http://schemas.microsoft.com/office/drawing/2014/main" id="{7355D6C6-8CD3-449F-BB94-EFF4033D5788}"/>
              </a:ext>
            </a:extLst>
          </p:cNvPr>
          <p:cNvSpPr txBox="1"/>
          <p:nvPr/>
        </p:nvSpPr>
        <p:spPr>
          <a:xfrm>
            <a:off x="508000" y="1460500"/>
            <a:ext cx="7962900" cy="4985980"/>
          </a:xfrm>
          <a:prstGeom prst="rect">
            <a:avLst/>
          </a:prstGeom>
          <a:noFill/>
        </p:spPr>
        <p:txBody>
          <a:bodyPr wrap="square" lIns="90000" rtlCol="0" anchor="t" anchorCtr="0">
            <a:spAutoFit/>
          </a:bodyPr>
          <a:lstStyle/>
          <a:p>
            <a:r>
              <a:rPr lang="en-US" altLang="ja-JP" sz="2400" dirty="0"/>
              <a:t>MTT(Multiple Target Tracking)</a:t>
            </a:r>
          </a:p>
          <a:p>
            <a:pPr>
              <a:lnSpc>
                <a:spcPct val="150000"/>
              </a:lnSpc>
            </a:pPr>
            <a:r>
              <a:rPr lang="ja-JP" altLang="en-US" dirty="0">
                <a:solidFill>
                  <a:schemeClr val="tx1">
                    <a:lumMod val="75000"/>
                    <a:lumOff val="25000"/>
                  </a:schemeClr>
                </a:solidFill>
              </a:rPr>
              <a:t>スキャンで最適なターゲットの状態決定</a:t>
            </a:r>
            <a:r>
              <a:rPr lang="en-US" altLang="ja-JP" dirty="0">
                <a:solidFill>
                  <a:schemeClr val="tx1">
                    <a:lumMod val="75000"/>
                    <a:lumOff val="25000"/>
                  </a:schemeClr>
                </a:solidFill>
              </a:rPr>
              <a:t>.</a:t>
            </a:r>
          </a:p>
          <a:p>
            <a:pPr>
              <a:lnSpc>
                <a:spcPct val="150000"/>
              </a:lnSpc>
            </a:pPr>
            <a:endParaRPr lang="en-US" altLang="ja-JP" dirty="0">
              <a:solidFill>
                <a:schemeClr val="tx1">
                  <a:lumMod val="75000"/>
                  <a:lumOff val="25000"/>
                </a:schemeClr>
              </a:solidFill>
            </a:endParaRPr>
          </a:p>
          <a:p>
            <a:endParaRPr lang="en-US" altLang="ja-JP" dirty="0"/>
          </a:p>
          <a:p>
            <a:r>
              <a:rPr lang="ja-JP" altLang="en-US" dirty="0">
                <a:solidFill>
                  <a:schemeClr val="tx1">
                    <a:lumMod val="75000"/>
                    <a:lumOff val="25000"/>
                  </a:schemeClr>
                </a:solidFill>
              </a:rPr>
              <a:t>：車両の内部ネットワークから車両情報を取得</a:t>
            </a:r>
            <a:r>
              <a:rPr lang="en-US" altLang="ja-JP" dirty="0">
                <a:solidFill>
                  <a:schemeClr val="tx1">
                    <a:lumMod val="75000"/>
                    <a:lumOff val="25000"/>
                  </a:schemeClr>
                </a:solidFill>
              </a:rPr>
              <a:t>.</a:t>
            </a:r>
          </a:p>
          <a:p>
            <a:r>
              <a:rPr lang="ja-JP" altLang="en-US" dirty="0">
                <a:solidFill>
                  <a:schemeClr val="tx1">
                    <a:lumMod val="75000"/>
                    <a:lumOff val="25000"/>
                  </a:schemeClr>
                </a:solidFill>
              </a:rPr>
              <a:t>　</a:t>
            </a:r>
            <a:r>
              <a:rPr lang="en-US" altLang="ja-JP" dirty="0">
                <a:solidFill>
                  <a:schemeClr val="tx1">
                    <a:lumMod val="75000"/>
                    <a:lumOff val="25000"/>
                  </a:schemeClr>
                </a:solidFill>
              </a:rPr>
              <a:t>ex) GPS</a:t>
            </a:r>
            <a:r>
              <a:rPr lang="ja-JP" altLang="en-US" dirty="0">
                <a:solidFill>
                  <a:schemeClr val="tx1">
                    <a:lumMod val="75000"/>
                    <a:lumOff val="25000"/>
                  </a:schemeClr>
                </a:solidFill>
              </a:rPr>
              <a:t>座標</a:t>
            </a:r>
            <a:r>
              <a:rPr lang="en-US" altLang="ja-JP" dirty="0">
                <a:solidFill>
                  <a:schemeClr val="tx1">
                    <a:lumMod val="75000"/>
                    <a:lumOff val="25000"/>
                  </a:schemeClr>
                </a:solidFill>
              </a:rPr>
              <a:t>, </a:t>
            </a:r>
            <a:r>
              <a:rPr lang="ja-JP" altLang="en-US" dirty="0">
                <a:solidFill>
                  <a:schemeClr val="tx1">
                    <a:lumMod val="75000"/>
                    <a:lumOff val="25000"/>
                  </a:schemeClr>
                </a:solidFill>
              </a:rPr>
              <a:t>速度</a:t>
            </a:r>
            <a:r>
              <a:rPr lang="en-US" altLang="ja-JP" dirty="0">
                <a:solidFill>
                  <a:schemeClr val="tx1">
                    <a:lumMod val="75000"/>
                    <a:lumOff val="25000"/>
                  </a:schemeClr>
                </a:solidFill>
              </a:rPr>
              <a:t>, </a:t>
            </a:r>
            <a:r>
              <a:rPr lang="ja-JP" altLang="en-US" dirty="0">
                <a:solidFill>
                  <a:schemeClr val="tx1">
                    <a:lumMod val="75000"/>
                    <a:lumOff val="25000"/>
                  </a:schemeClr>
                </a:solidFill>
              </a:rPr>
              <a:t>ハンドル角</a:t>
            </a:r>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r>
              <a:rPr lang="ja-JP" altLang="en-US" dirty="0">
                <a:solidFill>
                  <a:schemeClr val="tx1">
                    <a:lumMod val="75000"/>
                    <a:lumOff val="25000"/>
                  </a:schemeClr>
                </a:solidFill>
              </a:rPr>
              <a:t>ノイズの多い測定値で追跡する場合</a:t>
            </a:r>
            <a:r>
              <a:rPr lang="en-US" altLang="ja-JP" dirty="0">
                <a:solidFill>
                  <a:schemeClr val="tx1">
                    <a:lumMod val="75000"/>
                    <a:lumOff val="25000"/>
                  </a:schemeClr>
                </a:solidFill>
              </a:rPr>
              <a:t>, </a:t>
            </a:r>
            <a:r>
              <a:rPr lang="ja-JP" altLang="en-US" dirty="0">
                <a:solidFill>
                  <a:schemeClr val="tx1">
                    <a:lumMod val="75000"/>
                    <a:lumOff val="25000"/>
                  </a:schemeClr>
                </a:solidFill>
              </a:rPr>
              <a:t>フィルターを使用し正確に推定する</a:t>
            </a:r>
            <a:r>
              <a:rPr lang="en-US" altLang="ja-JP" dirty="0">
                <a:solidFill>
                  <a:schemeClr val="tx1">
                    <a:lumMod val="75000"/>
                    <a:lumOff val="25000"/>
                  </a:schemeClr>
                </a:solidFill>
              </a:rPr>
              <a:t>.</a:t>
            </a:r>
          </a:p>
          <a:p>
            <a:r>
              <a:rPr lang="ja-JP" altLang="en-US" dirty="0">
                <a:solidFill>
                  <a:srgbClr val="FF0000"/>
                </a:solidFill>
              </a:rPr>
              <a:t>　　　</a:t>
            </a:r>
            <a:endParaRPr lang="en-US" altLang="ja-JP" dirty="0">
              <a:solidFill>
                <a:srgbClr val="FF0000"/>
              </a:solidFill>
            </a:endParaRPr>
          </a:p>
          <a:p>
            <a:r>
              <a:rPr lang="ja-JP" altLang="en-US" dirty="0">
                <a:solidFill>
                  <a:srgbClr val="FF0000"/>
                </a:solidFill>
              </a:rPr>
              <a:t>▶</a:t>
            </a:r>
            <a:r>
              <a:rPr lang="ja-JP" altLang="en-US" dirty="0">
                <a:solidFill>
                  <a:schemeClr val="tx1">
                    <a:lumMod val="75000"/>
                    <a:lumOff val="25000"/>
                  </a:schemeClr>
                </a:solidFill>
              </a:rPr>
              <a:t>カルマンフィルター</a:t>
            </a:r>
            <a:endParaRPr lang="en-US" altLang="ja-JP" dirty="0">
              <a:solidFill>
                <a:schemeClr val="tx1">
                  <a:lumMod val="75000"/>
                  <a:lumOff val="25000"/>
                </a:schemeClr>
              </a:solidFill>
            </a:endParaRPr>
          </a:p>
          <a:p>
            <a:r>
              <a:rPr lang="ja-JP" altLang="en-US" dirty="0">
                <a:solidFill>
                  <a:schemeClr val="tx1">
                    <a:lumMod val="75000"/>
                    <a:lumOff val="25000"/>
                  </a:schemeClr>
                </a:solidFill>
              </a:rPr>
              <a:t>：時刻</a:t>
            </a:r>
            <a:r>
              <a:rPr lang="en-US" altLang="ja-JP" dirty="0">
                <a:solidFill>
                  <a:schemeClr val="tx1">
                    <a:lumMod val="75000"/>
                    <a:lumOff val="25000"/>
                  </a:schemeClr>
                </a:solidFill>
              </a:rPr>
              <a:t> </a:t>
            </a:r>
            <a:r>
              <a:rPr lang="en-US" altLang="ja-JP" sz="2400" dirty="0">
                <a:solidFill>
                  <a:schemeClr val="tx1">
                    <a:lumMod val="75000"/>
                    <a:lumOff val="25000"/>
                  </a:schemeClr>
                </a:solidFill>
                <a:latin typeface="Athelas" charset="0"/>
                <a:ea typeface="Athelas" charset="0"/>
                <a:cs typeface="Athelas" charset="0"/>
              </a:rPr>
              <a:t>k </a:t>
            </a:r>
            <a:r>
              <a:rPr lang="ja-JP" altLang="en-US" dirty="0">
                <a:solidFill>
                  <a:schemeClr val="tx1">
                    <a:lumMod val="75000"/>
                    <a:lumOff val="25000"/>
                  </a:schemeClr>
                </a:solidFill>
              </a:rPr>
              <a:t>での状態</a:t>
            </a:r>
            <a:r>
              <a:rPr lang="en-US" altLang="ja-JP" dirty="0">
                <a:solidFill>
                  <a:schemeClr val="tx1">
                    <a:lumMod val="75000"/>
                    <a:lumOff val="25000"/>
                  </a:schemeClr>
                </a:solidFill>
              </a:rPr>
              <a:t> </a:t>
            </a:r>
            <a:r>
              <a:rPr lang="en-US" altLang="ja-JP" sz="2400" dirty="0" err="1">
                <a:solidFill>
                  <a:schemeClr val="tx1">
                    <a:lumMod val="75000"/>
                    <a:lumOff val="25000"/>
                  </a:schemeClr>
                </a:solidFill>
                <a:latin typeface="Athelas" charset="0"/>
                <a:ea typeface="Athelas" charset="0"/>
                <a:cs typeface="Athelas" charset="0"/>
              </a:rPr>
              <a:t>x</a:t>
            </a:r>
            <a:r>
              <a:rPr lang="en-US" altLang="ja-JP" sz="2400" baseline="-25000" dirty="0" err="1">
                <a:solidFill>
                  <a:schemeClr val="tx1">
                    <a:lumMod val="75000"/>
                    <a:lumOff val="25000"/>
                  </a:schemeClr>
                </a:solidFill>
                <a:latin typeface="Athelas" charset="0"/>
                <a:ea typeface="Athelas" charset="0"/>
                <a:cs typeface="Athelas" charset="0"/>
              </a:rPr>
              <a:t>k</a:t>
            </a:r>
            <a:r>
              <a:rPr lang="ja-JP" altLang="en-US" dirty="0">
                <a:solidFill>
                  <a:schemeClr val="tx1">
                    <a:lumMod val="75000"/>
                    <a:lumOff val="25000"/>
                  </a:schemeClr>
                </a:solidFill>
              </a:rPr>
              <a:t>を求めるために</a:t>
            </a:r>
            <a:r>
              <a:rPr lang="en-US" altLang="ja-JP" dirty="0">
                <a:solidFill>
                  <a:schemeClr val="tx1">
                    <a:lumMod val="75000"/>
                    <a:lumOff val="25000"/>
                  </a:schemeClr>
                </a:solidFill>
              </a:rPr>
              <a:t>, </a:t>
            </a:r>
            <a:r>
              <a:rPr lang="ja-JP" altLang="en-US" dirty="0">
                <a:solidFill>
                  <a:schemeClr val="tx1">
                    <a:lumMod val="75000"/>
                    <a:lumOff val="25000"/>
                  </a:schemeClr>
                </a:solidFill>
              </a:rPr>
              <a:t>状態</a:t>
            </a:r>
            <a:r>
              <a:rPr lang="en-US" altLang="ja-JP" dirty="0">
                <a:solidFill>
                  <a:schemeClr val="tx1">
                    <a:lumMod val="75000"/>
                    <a:lumOff val="25000"/>
                  </a:schemeClr>
                </a:solidFill>
              </a:rPr>
              <a:t> </a:t>
            </a:r>
            <a:r>
              <a:rPr lang="en-US" altLang="ja-JP" sz="2400" dirty="0">
                <a:solidFill>
                  <a:schemeClr val="tx1">
                    <a:lumMod val="75000"/>
                    <a:lumOff val="25000"/>
                  </a:schemeClr>
                </a:solidFill>
                <a:latin typeface="Athelas" charset="0"/>
                <a:ea typeface="Athelas" charset="0"/>
                <a:cs typeface="Athelas" charset="0"/>
              </a:rPr>
              <a:t>x</a:t>
            </a:r>
            <a:r>
              <a:rPr lang="en-US" altLang="ja-JP" sz="2400" baseline="-25000" dirty="0">
                <a:solidFill>
                  <a:schemeClr val="tx1">
                    <a:lumMod val="75000"/>
                    <a:lumOff val="25000"/>
                  </a:schemeClr>
                </a:solidFill>
                <a:latin typeface="Athelas" charset="0"/>
                <a:ea typeface="Athelas" charset="0"/>
                <a:cs typeface="Athelas" charset="0"/>
              </a:rPr>
              <a:t>1</a:t>
            </a:r>
            <a:r>
              <a:rPr lang="en-US" altLang="ja-JP" dirty="0">
                <a:solidFill>
                  <a:schemeClr val="tx1">
                    <a:lumMod val="75000"/>
                    <a:lumOff val="25000"/>
                  </a:schemeClr>
                </a:solidFill>
                <a:latin typeface="Athelas" charset="0"/>
                <a:ea typeface="Athelas" charset="0"/>
                <a:cs typeface="Athelas" charset="0"/>
              </a:rPr>
              <a:t>, </a:t>
            </a:r>
            <a:r>
              <a:rPr lang="en-US" altLang="ja-JP" sz="2400" dirty="0">
                <a:solidFill>
                  <a:schemeClr val="tx1">
                    <a:lumMod val="75000"/>
                    <a:lumOff val="25000"/>
                  </a:schemeClr>
                </a:solidFill>
                <a:latin typeface="Athelas" charset="0"/>
                <a:ea typeface="Athelas" charset="0"/>
                <a:cs typeface="Athelas" charset="0"/>
              </a:rPr>
              <a:t>x</a:t>
            </a:r>
            <a:r>
              <a:rPr lang="en-US" altLang="ja-JP" sz="2400" baseline="-25000" dirty="0">
                <a:solidFill>
                  <a:schemeClr val="tx1">
                    <a:lumMod val="75000"/>
                    <a:lumOff val="25000"/>
                  </a:schemeClr>
                </a:solidFill>
                <a:latin typeface="Athelas" charset="0"/>
                <a:ea typeface="Athelas" charset="0"/>
                <a:cs typeface="Athelas" charset="0"/>
              </a:rPr>
              <a:t>2</a:t>
            </a:r>
            <a:r>
              <a:rPr lang="en-US" altLang="ja-JP" dirty="0">
                <a:solidFill>
                  <a:schemeClr val="tx1">
                    <a:lumMod val="75000"/>
                    <a:lumOff val="25000"/>
                  </a:schemeClr>
                </a:solidFill>
                <a:latin typeface="Athelas" charset="0"/>
                <a:ea typeface="Athelas" charset="0"/>
                <a:cs typeface="Athelas" charset="0"/>
              </a:rPr>
              <a:t>, </a:t>
            </a:r>
            <a:r>
              <a:rPr lang="en-US" altLang="ja-JP" sz="2400" dirty="0">
                <a:solidFill>
                  <a:schemeClr val="tx1">
                    <a:lumMod val="75000"/>
                    <a:lumOff val="25000"/>
                  </a:schemeClr>
                </a:solidFill>
                <a:latin typeface="Athelas" charset="0"/>
                <a:ea typeface="Athelas" charset="0"/>
                <a:cs typeface="Athelas" charset="0"/>
              </a:rPr>
              <a:t>x</a:t>
            </a:r>
            <a:r>
              <a:rPr lang="en-US" altLang="ja-JP" sz="2400" baseline="-25000" dirty="0">
                <a:solidFill>
                  <a:schemeClr val="tx1">
                    <a:lumMod val="75000"/>
                    <a:lumOff val="25000"/>
                  </a:schemeClr>
                </a:solidFill>
                <a:latin typeface="Athelas" charset="0"/>
                <a:ea typeface="Athelas" charset="0"/>
                <a:cs typeface="Athelas" charset="0"/>
              </a:rPr>
              <a:t>3</a:t>
            </a:r>
            <a:r>
              <a:rPr lang="en-US" altLang="ja-JP" dirty="0">
                <a:solidFill>
                  <a:schemeClr val="tx1">
                    <a:lumMod val="75000"/>
                    <a:lumOff val="25000"/>
                  </a:schemeClr>
                </a:solidFill>
                <a:latin typeface="Athelas" charset="0"/>
                <a:ea typeface="Athelas" charset="0"/>
                <a:cs typeface="Athelas" charset="0"/>
              </a:rPr>
              <a:t>, </a:t>
            </a:r>
            <a:r>
              <a:rPr lang="is-IS" altLang="ja-JP" dirty="0">
                <a:solidFill>
                  <a:schemeClr val="tx1">
                    <a:lumMod val="75000"/>
                    <a:lumOff val="25000"/>
                  </a:schemeClr>
                </a:solidFill>
                <a:latin typeface="Athelas" charset="0"/>
                <a:ea typeface="Athelas" charset="0"/>
                <a:cs typeface="Athelas" charset="0"/>
              </a:rPr>
              <a:t>….., </a:t>
            </a:r>
            <a:r>
              <a:rPr lang="en-US" altLang="ja-JP" sz="2400" dirty="0">
                <a:solidFill>
                  <a:schemeClr val="tx1">
                    <a:lumMod val="75000"/>
                    <a:lumOff val="25000"/>
                  </a:schemeClr>
                </a:solidFill>
                <a:latin typeface="Athelas" charset="0"/>
                <a:ea typeface="Athelas" charset="0"/>
                <a:cs typeface="Athelas" charset="0"/>
              </a:rPr>
              <a:t>x</a:t>
            </a:r>
            <a:r>
              <a:rPr lang="en-US" altLang="ja-JP" sz="2400" baseline="-25000" dirty="0">
                <a:solidFill>
                  <a:schemeClr val="tx1">
                    <a:lumMod val="75000"/>
                    <a:lumOff val="25000"/>
                  </a:schemeClr>
                </a:solidFill>
                <a:latin typeface="Athelas" charset="0"/>
                <a:ea typeface="Athelas" charset="0"/>
                <a:cs typeface="Athelas" charset="0"/>
              </a:rPr>
              <a:t>k-1 </a:t>
            </a:r>
            <a:r>
              <a:rPr lang="ja-JP" altLang="en-US" dirty="0">
                <a:solidFill>
                  <a:schemeClr val="tx1">
                    <a:lumMod val="75000"/>
                    <a:lumOff val="25000"/>
                  </a:schemeClr>
                </a:solidFill>
                <a:latin typeface="Athelas" charset="0"/>
                <a:ea typeface="Athelas" charset="0"/>
                <a:cs typeface="Athelas" charset="0"/>
              </a:rPr>
              <a:t>を用いる</a:t>
            </a:r>
            <a:r>
              <a:rPr lang="en-US" altLang="ja-JP" dirty="0">
                <a:solidFill>
                  <a:schemeClr val="tx1">
                    <a:lumMod val="75000"/>
                    <a:lumOff val="25000"/>
                  </a:schemeClr>
                </a:solidFill>
                <a:latin typeface="Athelas" charset="0"/>
                <a:ea typeface="Athelas" charset="0"/>
                <a:cs typeface="Athelas" charset="0"/>
              </a:rPr>
              <a:t>.</a:t>
            </a:r>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endParaRPr lang="en-US" altLang="ja-JP" dirty="0"/>
          </a:p>
          <a:p>
            <a:r>
              <a:rPr lang="ja-JP" altLang="en-US" dirty="0">
                <a:solidFill>
                  <a:schemeClr val="tx1">
                    <a:lumMod val="75000"/>
                    <a:lumOff val="25000"/>
                  </a:schemeClr>
                </a:solidFill>
              </a:rPr>
              <a:t>：ターゲット車両からブロードキャストされる可能性が低いデータ</a:t>
            </a:r>
            <a:endParaRPr lang="en-US" altLang="ja-JP" dirty="0">
              <a:solidFill>
                <a:schemeClr val="tx1">
                  <a:lumMod val="75000"/>
                  <a:lumOff val="25000"/>
                </a:schemeClr>
              </a:solidFill>
            </a:endParaRPr>
          </a:p>
          <a:p>
            <a:r>
              <a:rPr lang="ja-JP" altLang="en-US" dirty="0">
                <a:solidFill>
                  <a:schemeClr val="tx1">
                    <a:lumMod val="75000"/>
                    <a:lumOff val="25000"/>
                  </a:schemeClr>
                </a:solidFill>
              </a:rPr>
              <a:t>　を排除し</a:t>
            </a:r>
            <a:r>
              <a:rPr lang="en-US" altLang="ja-JP" dirty="0">
                <a:solidFill>
                  <a:schemeClr val="tx1">
                    <a:lumMod val="75000"/>
                    <a:lumOff val="25000"/>
                  </a:schemeClr>
                </a:solidFill>
              </a:rPr>
              <a:t>, </a:t>
            </a:r>
            <a:r>
              <a:rPr lang="ja-JP" altLang="en-US" dirty="0">
                <a:solidFill>
                  <a:schemeClr val="tx1">
                    <a:lumMod val="75000"/>
                    <a:lumOff val="25000"/>
                  </a:schemeClr>
                </a:solidFill>
              </a:rPr>
              <a:t>データ関連付けの計算量を軽減する</a:t>
            </a:r>
            <a:r>
              <a:rPr lang="en-US" altLang="ja-JP" dirty="0">
                <a:solidFill>
                  <a:schemeClr val="tx1">
                    <a:lumMod val="75000"/>
                    <a:lumOff val="25000"/>
                  </a:schemeClr>
                </a:solidFill>
              </a:rPr>
              <a:t>. </a:t>
            </a:r>
          </a:p>
        </p:txBody>
      </p:sp>
      <p:sp>
        <p:nvSpPr>
          <p:cNvPr id="11" name="正方形/長方形 10">
            <a:extLst>
              <a:ext uri="{FF2B5EF4-FFF2-40B4-BE49-F238E27FC236}">
                <a16:creationId xmlns:a16="http://schemas.microsoft.com/office/drawing/2014/main" id="{F766BF38-A3C0-4143-A526-3A943C66506E}"/>
              </a:ext>
            </a:extLst>
          </p:cNvPr>
          <p:cNvSpPr/>
          <p:nvPr/>
        </p:nvSpPr>
        <p:spPr>
          <a:xfrm>
            <a:off x="352425" y="1517643"/>
            <a:ext cx="4236508" cy="35735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
        <p:nvSpPr>
          <p:cNvPr id="13"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3542242"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B. Tracking Attack</a:t>
            </a:r>
            <a:endParaRPr lang="ja-JP" altLang="en-US" sz="2400" dirty="0">
              <a:latin typeface="+mn-lt"/>
              <a:ea typeface="+mn-ea"/>
            </a:endParaRPr>
          </a:p>
        </p:txBody>
      </p:sp>
    </p:spTree>
    <p:extLst>
      <p:ext uri="{BB962C8B-B14F-4D97-AF65-F5344CB8AC3E}">
        <p14:creationId xmlns:p14="http://schemas.microsoft.com/office/powerpoint/2010/main" val="10769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stretch>
            <a:fillRect/>
          </a:stretch>
        </p:blipFill>
        <p:spPr>
          <a:xfrm>
            <a:off x="5150069" y="522288"/>
            <a:ext cx="3431956" cy="2745565"/>
          </a:xfrm>
          <a:prstGeom prst="rect">
            <a:avLst/>
          </a:prstGeom>
        </p:spPr>
      </p:pic>
      <p:sp>
        <p:nvSpPr>
          <p:cNvPr id="4" name="テキスト ボックス 3"/>
          <p:cNvSpPr txBox="1"/>
          <p:nvPr/>
        </p:nvSpPr>
        <p:spPr>
          <a:xfrm>
            <a:off x="6309644" y="1741181"/>
            <a:ext cx="1112805" cy="307777"/>
          </a:xfrm>
          <a:prstGeom prst="rect">
            <a:avLst/>
          </a:prstGeom>
          <a:solidFill>
            <a:srgbClr val="FFCFC1"/>
          </a:solidFill>
          <a:ln w="19050">
            <a:solidFill>
              <a:srgbClr val="FF0000"/>
            </a:solidFill>
          </a:ln>
        </p:spPr>
        <p:txBody>
          <a:bodyPr wrap="none" rtlCol="0">
            <a:spAutoFit/>
          </a:bodyPr>
          <a:lstStyle/>
          <a:p>
            <a:r>
              <a:rPr kumimoji="1" lang="en-US" altLang="ja-JP" sz="1400" dirty="0"/>
              <a:t>MTT</a:t>
            </a:r>
            <a:r>
              <a:rPr kumimoji="1" lang="ja-JP" altLang="en-US" sz="1400" dirty="0"/>
              <a:t>の要素</a:t>
            </a:r>
          </a:p>
        </p:txBody>
      </p:sp>
      <p:sp>
        <p:nvSpPr>
          <p:cNvPr id="5" name="正方形/長方形 4"/>
          <p:cNvSpPr/>
          <p:nvPr/>
        </p:nvSpPr>
        <p:spPr>
          <a:xfrm>
            <a:off x="7664677" y="1561011"/>
            <a:ext cx="917628" cy="660471"/>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p:cNvSpPr/>
          <p:nvPr/>
        </p:nvSpPr>
        <p:spPr>
          <a:xfrm>
            <a:off x="6407232" y="2606317"/>
            <a:ext cx="917628" cy="660471"/>
          </a:xfrm>
          <a:prstGeom prst="rect">
            <a:avLst/>
          </a:pr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7355D6C6-8CD3-449F-BB94-EFF4033D5788}"/>
              </a:ext>
            </a:extLst>
          </p:cNvPr>
          <p:cNvSpPr txBox="1"/>
          <p:nvPr/>
        </p:nvSpPr>
        <p:spPr>
          <a:xfrm>
            <a:off x="508000" y="1433124"/>
            <a:ext cx="7257961" cy="5878532"/>
          </a:xfrm>
          <a:prstGeom prst="rect">
            <a:avLst/>
          </a:prstGeom>
          <a:noFill/>
        </p:spPr>
        <p:txBody>
          <a:bodyPr wrap="square" lIns="90000" rtlCol="0" anchor="t" anchorCtr="0">
            <a:spAutoFit/>
          </a:bodyPr>
          <a:lstStyle/>
          <a:p>
            <a:endParaRPr lang="en-US" altLang="ja-JP" dirty="0">
              <a:solidFill>
                <a:schemeClr val="tx1">
                  <a:lumMod val="75000"/>
                  <a:lumOff val="25000"/>
                </a:schemeClr>
              </a:solidFill>
            </a:endParaRPr>
          </a:p>
          <a:p>
            <a:endParaRPr lang="en-US" altLang="ja-JP" dirty="0"/>
          </a:p>
          <a:p>
            <a:r>
              <a:rPr lang="ja-JP" altLang="en-US" dirty="0">
                <a:solidFill>
                  <a:schemeClr val="tx1">
                    <a:lumMod val="75000"/>
                    <a:lumOff val="25000"/>
                  </a:schemeClr>
                </a:solidFill>
              </a:rPr>
              <a:t>：ターゲット車両から得られるデータが</a:t>
            </a:r>
            <a:endParaRPr lang="en-US" altLang="ja-JP" dirty="0">
              <a:solidFill>
                <a:schemeClr val="tx1">
                  <a:lumMod val="75000"/>
                  <a:lumOff val="25000"/>
                </a:schemeClr>
              </a:solidFill>
            </a:endParaRPr>
          </a:p>
          <a:p>
            <a:r>
              <a:rPr lang="ja-JP" altLang="en-US" dirty="0">
                <a:solidFill>
                  <a:schemeClr val="tx1">
                    <a:lumMod val="75000"/>
                    <a:lumOff val="25000"/>
                  </a:schemeClr>
                </a:solidFill>
              </a:rPr>
              <a:t>　複数ある場合</a:t>
            </a:r>
            <a:r>
              <a:rPr lang="en-US" altLang="ja-JP" dirty="0">
                <a:solidFill>
                  <a:schemeClr val="tx1">
                    <a:lumMod val="75000"/>
                    <a:lumOff val="25000"/>
                  </a:schemeClr>
                </a:solidFill>
              </a:rPr>
              <a:t>, </a:t>
            </a:r>
          </a:p>
          <a:p>
            <a:r>
              <a:rPr lang="ja-JP" altLang="en-US" dirty="0">
                <a:solidFill>
                  <a:schemeClr val="tx1">
                    <a:lumMod val="75000"/>
                    <a:lumOff val="25000"/>
                  </a:schemeClr>
                </a:solidFill>
              </a:rPr>
              <a:t>　誤った・最適ではないデータを避けるために必要</a:t>
            </a:r>
            <a:endParaRPr lang="en-US" altLang="ja-JP" dirty="0">
              <a:solidFill>
                <a:schemeClr val="tx1">
                  <a:lumMod val="75000"/>
                  <a:lumOff val="25000"/>
                </a:schemeClr>
              </a:solidFill>
            </a:endParaRPr>
          </a:p>
          <a:p>
            <a:pPr>
              <a:lnSpc>
                <a:spcPct val="150000"/>
              </a:lnSpc>
            </a:pPr>
            <a:r>
              <a:rPr lang="ja-JP" altLang="en-US" dirty="0">
                <a:solidFill>
                  <a:schemeClr val="tx1">
                    <a:lumMod val="75000"/>
                    <a:lumOff val="25000"/>
                  </a:schemeClr>
                </a:solidFill>
              </a:rPr>
              <a:t>測定値</a:t>
            </a:r>
            <a:r>
              <a:rPr lang="en-US" altLang="ja-JP" dirty="0">
                <a:solidFill>
                  <a:schemeClr val="tx1">
                    <a:lumMod val="75000"/>
                    <a:lumOff val="25000"/>
                  </a:schemeClr>
                </a:solidFill>
              </a:rPr>
              <a:t> </a:t>
            </a:r>
            <a:r>
              <a:rPr lang="en-US" altLang="ja-JP" sz="2400" dirty="0">
                <a:solidFill>
                  <a:schemeClr val="tx1">
                    <a:lumMod val="75000"/>
                    <a:lumOff val="25000"/>
                  </a:schemeClr>
                </a:solidFill>
                <a:latin typeface="Athelas" charset="0"/>
                <a:ea typeface="Athelas" charset="0"/>
                <a:cs typeface="Athelas" charset="0"/>
              </a:rPr>
              <a:t>j</a:t>
            </a:r>
            <a:r>
              <a:rPr lang="en-US" altLang="ja-JP" dirty="0">
                <a:solidFill>
                  <a:schemeClr val="tx1">
                    <a:lumMod val="75000"/>
                    <a:lumOff val="25000"/>
                  </a:schemeClr>
                </a:solidFill>
              </a:rPr>
              <a:t> </a:t>
            </a:r>
            <a:r>
              <a:rPr lang="ja-JP" altLang="en-US" dirty="0">
                <a:solidFill>
                  <a:schemeClr val="tx1">
                    <a:lumMod val="75000"/>
                    <a:lumOff val="25000"/>
                  </a:schemeClr>
                </a:solidFill>
              </a:rPr>
              <a:t>をトラック</a:t>
            </a:r>
            <a:r>
              <a:rPr lang="en-US" altLang="ja-JP" sz="2400" dirty="0">
                <a:solidFill>
                  <a:schemeClr val="tx1">
                    <a:lumMod val="75000"/>
                    <a:lumOff val="25000"/>
                  </a:schemeClr>
                </a:solidFill>
                <a:latin typeface="Athelas" charset="0"/>
                <a:ea typeface="Athelas" charset="0"/>
                <a:cs typeface="Athelas" charset="0"/>
              </a:rPr>
              <a:t> </a:t>
            </a:r>
            <a:r>
              <a:rPr lang="en-US" altLang="ja-JP" sz="2400" dirty="0" err="1">
                <a:solidFill>
                  <a:schemeClr val="tx1">
                    <a:lumMod val="75000"/>
                    <a:lumOff val="25000"/>
                  </a:schemeClr>
                </a:solidFill>
                <a:latin typeface="Athelas" charset="0"/>
                <a:ea typeface="Athelas" charset="0"/>
                <a:cs typeface="Athelas" charset="0"/>
              </a:rPr>
              <a:t>i</a:t>
            </a:r>
            <a:r>
              <a:rPr lang="en-US" altLang="ja-JP" sz="2400" dirty="0">
                <a:solidFill>
                  <a:schemeClr val="tx1">
                    <a:lumMod val="75000"/>
                    <a:lumOff val="25000"/>
                  </a:schemeClr>
                </a:solidFill>
                <a:latin typeface="Athelas" charset="0"/>
                <a:ea typeface="Athelas" charset="0"/>
                <a:cs typeface="Athelas" charset="0"/>
              </a:rPr>
              <a:t> </a:t>
            </a:r>
            <a:r>
              <a:rPr lang="ja-JP" altLang="en-US" dirty="0">
                <a:solidFill>
                  <a:schemeClr val="tx1">
                    <a:lumMod val="75000"/>
                    <a:lumOff val="25000"/>
                  </a:schemeClr>
                </a:solidFill>
              </a:rPr>
              <a:t>に割り当てる確率</a:t>
            </a:r>
            <a:r>
              <a:rPr lang="en-US" altLang="ja-JP" dirty="0">
                <a:solidFill>
                  <a:schemeClr val="tx1">
                    <a:lumMod val="75000"/>
                    <a:lumOff val="25000"/>
                  </a:schemeClr>
                </a:solidFill>
              </a:rPr>
              <a:t> </a:t>
            </a:r>
            <a:r>
              <a:rPr lang="en-US" altLang="ja-JP" sz="2400" dirty="0" err="1">
                <a:solidFill>
                  <a:schemeClr val="tx1">
                    <a:lumMod val="75000"/>
                    <a:lumOff val="25000"/>
                  </a:schemeClr>
                </a:solidFill>
                <a:latin typeface="Athelas" charset="0"/>
                <a:ea typeface="Athelas" charset="0"/>
                <a:cs typeface="Athelas" charset="0"/>
              </a:rPr>
              <a:t>P</a:t>
            </a:r>
            <a:r>
              <a:rPr lang="en-US" altLang="ja-JP" sz="2400" baseline="-25000" dirty="0" err="1">
                <a:solidFill>
                  <a:schemeClr val="tx1">
                    <a:lumMod val="75000"/>
                    <a:lumOff val="25000"/>
                  </a:schemeClr>
                </a:solidFill>
                <a:latin typeface="Athelas" charset="0"/>
                <a:ea typeface="Athelas" charset="0"/>
                <a:cs typeface="Athelas" charset="0"/>
              </a:rPr>
              <a:t>ij</a:t>
            </a:r>
            <a:endParaRPr lang="en-US" altLang="ja-JP" sz="2400" dirty="0">
              <a:solidFill>
                <a:schemeClr val="tx1">
                  <a:lumMod val="75000"/>
                  <a:lumOff val="25000"/>
                </a:schemeClr>
              </a:solidFill>
              <a:latin typeface="Athelas" charset="0"/>
              <a:ea typeface="Athelas" charset="0"/>
              <a:cs typeface="Athelas" charset="0"/>
            </a:endParaRP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r>
              <a:rPr lang="ja-JP" altLang="en-US" dirty="0">
                <a:solidFill>
                  <a:schemeClr val="tx1">
                    <a:lumMod val="75000"/>
                    <a:lumOff val="25000"/>
                  </a:schemeClr>
                </a:solidFill>
              </a:rPr>
              <a:t>確率の合計を最大化するようなデータを得る</a:t>
            </a:r>
            <a:r>
              <a:rPr lang="en-US" altLang="ja-JP" dirty="0">
                <a:solidFill>
                  <a:schemeClr val="tx1">
                    <a:lumMod val="75000"/>
                    <a:lumOff val="25000"/>
                  </a:schemeClr>
                </a:solidFill>
              </a:rPr>
              <a:t>.</a:t>
            </a: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endParaRPr lang="en-US" altLang="ja-JP" dirty="0">
              <a:solidFill>
                <a:schemeClr val="tx1">
                  <a:lumMod val="75000"/>
                  <a:lumOff val="25000"/>
                </a:schemeClr>
              </a:solidFill>
            </a:endParaRPr>
          </a:p>
          <a:p>
            <a:r>
              <a:rPr lang="ja-JP" altLang="en-US" dirty="0">
                <a:solidFill>
                  <a:schemeClr val="tx1">
                    <a:lumMod val="75000"/>
                    <a:lumOff val="25000"/>
                  </a:schemeClr>
                </a:solidFill>
              </a:rPr>
              <a:t>：受信したデータがトラックに割り当てられてない場合</a:t>
            </a:r>
            <a:endParaRPr lang="en-US" altLang="ja-JP" dirty="0">
              <a:solidFill>
                <a:schemeClr val="tx1">
                  <a:lumMod val="75000"/>
                  <a:lumOff val="25000"/>
                </a:schemeClr>
              </a:solidFill>
            </a:endParaRPr>
          </a:p>
          <a:p>
            <a:r>
              <a:rPr lang="ja-JP" altLang="en-US" dirty="0">
                <a:solidFill>
                  <a:srgbClr val="FF0000"/>
                </a:solidFill>
              </a:rPr>
              <a:t>▶</a:t>
            </a:r>
            <a:r>
              <a:rPr lang="ja-JP" altLang="en-US" dirty="0">
                <a:solidFill>
                  <a:schemeClr val="tx1">
                    <a:lumMod val="75000"/>
                    <a:lumOff val="25000"/>
                  </a:schemeClr>
                </a:solidFill>
              </a:rPr>
              <a:t>新しいトラックが仮のトラックとなる</a:t>
            </a:r>
            <a:r>
              <a:rPr lang="en-US" altLang="ja-JP" dirty="0">
                <a:solidFill>
                  <a:schemeClr val="tx1">
                    <a:lumMod val="75000"/>
                    <a:lumOff val="25000"/>
                  </a:schemeClr>
                </a:solidFill>
              </a:rPr>
              <a:t>.</a:t>
            </a:r>
          </a:p>
          <a:p>
            <a:r>
              <a:rPr lang="ja-JP" altLang="en-US" dirty="0">
                <a:solidFill>
                  <a:schemeClr val="tx1">
                    <a:lumMod val="75000"/>
                    <a:lumOff val="25000"/>
                  </a:schemeClr>
                </a:solidFill>
              </a:rPr>
              <a:t>：トラックが更新されない場合</a:t>
            </a:r>
            <a:endParaRPr lang="en-US" altLang="ja-JP" dirty="0">
              <a:solidFill>
                <a:schemeClr val="tx1">
                  <a:lumMod val="75000"/>
                  <a:lumOff val="25000"/>
                </a:schemeClr>
              </a:solidFill>
            </a:endParaRPr>
          </a:p>
          <a:p>
            <a:r>
              <a:rPr lang="ja-JP" altLang="en-US" dirty="0">
                <a:solidFill>
                  <a:srgbClr val="FF0000"/>
                </a:solidFill>
              </a:rPr>
              <a:t>▶</a:t>
            </a:r>
            <a:r>
              <a:rPr lang="ja-JP" altLang="en-US" dirty="0">
                <a:solidFill>
                  <a:schemeClr val="tx1">
                    <a:lumMod val="75000"/>
                    <a:lumOff val="25000"/>
                  </a:schemeClr>
                </a:solidFill>
              </a:rPr>
              <a:t>計算量を減らすため削除する</a:t>
            </a:r>
            <a:r>
              <a:rPr lang="en-US" altLang="ja-JP" dirty="0">
                <a:solidFill>
                  <a:schemeClr val="tx1">
                    <a:lumMod val="75000"/>
                    <a:lumOff val="25000"/>
                  </a:schemeClr>
                </a:solidFill>
              </a:rPr>
              <a:t>.</a:t>
            </a:r>
          </a:p>
          <a:p>
            <a:endParaRPr lang="en-US" altLang="ja-JP" sz="1600" dirty="0">
              <a:solidFill>
                <a:schemeClr val="tx1">
                  <a:lumMod val="75000"/>
                  <a:lumOff val="25000"/>
                </a:schemeClr>
              </a:solidFill>
            </a:endParaRPr>
          </a:p>
          <a:p>
            <a:endParaRPr lang="en-US" altLang="ja-JP" dirty="0">
              <a:solidFill>
                <a:schemeClr val="tx1">
                  <a:lumMod val="75000"/>
                  <a:lumOff val="25000"/>
                </a:schemeClr>
              </a:solidFill>
            </a:endParaRPr>
          </a:p>
        </p:txBody>
      </p:sp>
      <p:sp>
        <p:nvSpPr>
          <p:cNvPr id="8" name="テキスト ボックス 7"/>
          <p:cNvSpPr txBox="1"/>
          <p:nvPr/>
        </p:nvSpPr>
        <p:spPr>
          <a:xfrm>
            <a:off x="508000" y="1561011"/>
            <a:ext cx="3783408" cy="369332"/>
          </a:xfrm>
          <a:prstGeom prst="rect">
            <a:avLst/>
          </a:prstGeom>
          <a:solidFill>
            <a:schemeClr val="bg1">
              <a:lumMod val="75000"/>
            </a:schemeClr>
          </a:solidFill>
        </p:spPr>
        <p:txBody>
          <a:bodyPr wrap="none" rtlCol="0">
            <a:spAutoFit/>
          </a:bodyPr>
          <a:lstStyle/>
          <a:p>
            <a:r>
              <a:rPr lang="ja-JP" altLang="en-US" dirty="0"/>
              <a:t>データ関連付け</a:t>
            </a:r>
            <a:r>
              <a:rPr lang="en-US" altLang="ja-JP" dirty="0"/>
              <a:t>(Data Association)</a:t>
            </a:r>
          </a:p>
        </p:txBody>
      </p:sp>
      <p:sp>
        <p:nvSpPr>
          <p:cNvPr id="9" name="テキスト ボックス 8"/>
          <p:cNvSpPr txBox="1"/>
          <p:nvPr/>
        </p:nvSpPr>
        <p:spPr>
          <a:xfrm>
            <a:off x="508000" y="5110422"/>
            <a:ext cx="3340979" cy="369332"/>
          </a:xfrm>
          <a:prstGeom prst="rect">
            <a:avLst/>
          </a:prstGeom>
          <a:solidFill>
            <a:schemeClr val="bg1">
              <a:lumMod val="75000"/>
            </a:schemeClr>
          </a:solidFill>
        </p:spPr>
        <p:txBody>
          <a:bodyPr wrap="none" rtlCol="0">
            <a:spAutoFit/>
          </a:bodyPr>
          <a:lstStyle/>
          <a:p>
            <a:r>
              <a:rPr lang="ja-JP" altLang="en-US" dirty="0"/>
              <a:t>追跡保守</a:t>
            </a:r>
            <a:r>
              <a:rPr lang="en-US" altLang="ja-JP" dirty="0"/>
              <a:t>(Track Maintenance)</a:t>
            </a:r>
          </a:p>
        </p:txBody>
      </p:sp>
      <mc:AlternateContent xmlns:mc="http://schemas.openxmlformats.org/markup-compatibility/2006" xmlns:a14="http://schemas.microsoft.com/office/drawing/2010/main">
        <mc:Choice Requires="a14">
          <p:sp>
            <p:nvSpPr>
              <p:cNvPr id="10" name="テキスト ボックス 9"/>
              <p:cNvSpPr txBox="1"/>
              <p:nvPr/>
            </p:nvSpPr>
            <p:spPr>
              <a:xfrm>
                <a:off x="352425" y="3629122"/>
                <a:ext cx="2806589" cy="67390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charset="0"/>
                            </a:rPr>
                            <m:t>𝑃</m:t>
                          </m:r>
                        </m:e>
                        <m:sub>
                          <m:r>
                            <a:rPr kumimoji="1" lang="en-US" altLang="ja-JP" sz="2000" b="0" i="1" smtClean="0">
                              <a:latin typeface="Cambria Math" charset="0"/>
                            </a:rPr>
                            <m:t>𝑖𝑗</m:t>
                          </m:r>
                        </m:sub>
                      </m:sSub>
                      <m:r>
                        <a:rPr kumimoji="1" lang="el-GR" altLang="ja-JP" sz="2000" i="1" smtClean="0">
                          <a:latin typeface="Cambria Math" charset="0"/>
                        </a:rPr>
                        <m:t>=</m:t>
                      </m:r>
                      <m:f>
                        <m:fPr>
                          <m:ctrlPr>
                            <a:rPr kumimoji="1" lang="bg-BG" altLang="ja-JP" sz="2000" i="1" smtClean="0">
                              <a:latin typeface="Cambria Math" panose="02040503050406030204" pitchFamily="18" charset="0"/>
                            </a:rPr>
                          </m:ctrlPr>
                        </m:fPr>
                        <m:num>
                          <m:sSub>
                            <m:sSubPr>
                              <m:ctrlPr>
                                <a:rPr lang="en-US" altLang="ja-JP" sz="2000" i="1">
                                  <a:latin typeface="Cambria Math" panose="02040503050406030204" pitchFamily="18" charset="0"/>
                                </a:rPr>
                              </m:ctrlPr>
                            </m:sSubPr>
                            <m:e>
                              <m:r>
                                <a:rPr lang="en-US" altLang="ja-JP" sz="2000" b="0" i="1" smtClean="0">
                                  <a:latin typeface="Cambria Math" charset="0"/>
                                </a:rPr>
                                <m:t>𝐺</m:t>
                              </m:r>
                            </m:e>
                            <m:sub>
                              <m:r>
                                <a:rPr lang="en-US" altLang="ja-JP" sz="2000" i="1">
                                  <a:latin typeface="Cambria Math" charset="0"/>
                                </a:rPr>
                                <m:t>𝑖𝑗</m:t>
                              </m:r>
                            </m:sub>
                          </m:sSub>
                        </m:num>
                        <m:den>
                          <m:sSub>
                            <m:sSubPr>
                              <m:ctrlPr>
                                <a:rPr lang="en-US" altLang="ja-JP" sz="2000" i="1">
                                  <a:latin typeface="Cambria Math" panose="02040503050406030204" pitchFamily="18" charset="0"/>
                                </a:rPr>
                              </m:ctrlPr>
                            </m:sSubPr>
                            <m:e>
                              <m:r>
                                <a:rPr lang="en-US" altLang="ja-JP" sz="2000" b="0" i="1" smtClean="0">
                                  <a:latin typeface="Cambria Math" charset="0"/>
                                </a:rPr>
                                <m:t>𝑇</m:t>
                              </m:r>
                            </m:e>
                            <m:sub>
                              <m:r>
                                <a:rPr lang="en-US" altLang="ja-JP" sz="2000" i="1">
                                  <a:latin typeface="Cambria Math" charset="0"/>
                                </a:rPr>
                                <m:t>𝑖</m:t>
                              </m:r>
                            </m:sub>
                          </m:sSub>
                          <m:r>
                            <a:rPr lang="en-US" altLang="ja-JP" sz="2000" b="0" i="1" smtClean="0">
                              <a:latin typeface="Cambria Math" charset="0"/>
                            </a:rPr>
                            <m:t>+</m:t>
                          </m:r>
                          <m:sSub>
                            <m:sSubPr>
                              <m:ctrlPr>
                                <a:rPr lang="en-US" altLang="ja-JP" sz="2000" i="1">
                                  <a:latin typeface="Cambria Math" panose="02040503050406030204" pitchFamily="18" charset="0"/>
                                </a:rPr>
                              </m:ctrlPr>
                            </m:sSubPr>
                            <m:e>
                              <m:r>
                                <a:rPr lang="en-US" altLang="ja-JP" sz="2000" b="0" i="1" smtClean="0">
                                  <a:latin typeface="Cambria Math" charset="0"/>
                                </a:rPr>
                                <m:t>𝑀</m:t>
                              </m:r>
                            </m:e>
                            <m:sub>
                              <m:r>
                                <a:rPr lang="en-US" altLang="ja-JP" sz="2000" i="1">
                                  <a:latin typeface="Cambria Math" charset="0"/>
                                </a:rPr>
                                <m:t>𝑗</m:t>
                              </m:r>
                            </m:sub>
                          </m:sSub>
                          <m:sSub>
                            <m:sSubPr>
                              <m:ctrlPr>
                                <a:rPr lang="en-US" altLang="ja-JP" sz="2000" i="1">
                                  <a:latin typeface="Cambria Math" panose="02040503050406030204" pitchFamily="18" charset="0"/>
                                </a:rPr>
                              </m:ctrlPr>
                            </m:sSubPr>
                            <m:e>
                              <m:r>
                                <a:rPr lang="en-US" altLang="ja-JP" sz="2000" b="0" i="1" smtClean="0">
                                  <a:latin typeface="Cambria Math" charset="0"/>
                                </a:rPr>
                                <m:t>−</m:t>
                              </m:r>
                              <m:r>
                                <a:rPr lang="en-US" altLang="ja-JP" sz="2000" b="0" i="1" smtClean="0">
                                  <a:latin typeface="Cambria Math" charset="0"/>
                                </a:rPr>
                                <m:t>𝐺</m:t>
                              </m:r>
                            </m:e>
                            <m:sub>
                              <m:r>
                                <a:rPr lang="en-US" altLang="ja-JP" sz="2000" i="1">
                                  <a:latin typeface="Cambria Math" charset="0"/>
                                </a:rPr>
                                <m:t>𝑖𝑗</m:t>
                              </m:r>
                            </m:sub>
                          </m:sSub>
                        </m:den>
                      </m:f>
                    </m:oMath>
                  </m:oMathPara>
                </a14:m>
                <a:endParaRPr kumimoji="1" lang="ja-JP" altLang="en-US" sz="3200" i="1" dirty="0"/>
              </a:p>
            </p:txBody>
          </p:sp>
        </mc:Choice>
        <mc:Fallback xmlns="">
          <p:sp>
            <p:nvSpPr>
              <p:cNvPr id="10" name="テキスト ボックス 9"/>
              <p:cNvSpPr txBox="1">
                <a:spLocks noRot="1" noChangeAspect="1" noMove="1" noResize="1" noEditPoints="1" noAdjustHandles="1" noChangeArrowheads="1" noChangeShapeType="1" noTextEdit="1"/>
              </p:cNvSpPr>
              <p:nvPr/>
            </p:nvSpPr>
            <p:spPr>
              <a:xfrm>
                <a:off x="352425" y="3629122"/>
                <a:ext cx="2806589" cy="673902"/>
              </a:xfrm>
              <a:prstGeom prst="rect">
                <a:avLst/>
              </a:prstGeom>
              <a:blipFill rotWithShape="0">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1" name="テキスト ボックス 10"/>
              <p:cNvSpPr txBox="1"/>
              <p:nvPr/>
            </p:nvSpPr>
            <p:spPr>
              <a:xfrm>
                <a:off x="2643486" y="3389476"/>
                <a:ext cx="2806589" cy="97231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sz="2000" i="1" smtClean="0">
                              <a:latin typeface="Cambria Math" panose="02040503050406030204" pitchFamily="18" charset="0"/>
                            </a:rPr>
                          </m:ctrlPr>
                        </m:sSubPr>
                        <m:e>
                          <m:r>
                            <a:rPr kumimoji="1" lang="en-US" altLang="ja-JP" sz="2000" b="0" i="1" smtClean="0">
                              <a:latin typeface="Cambria Math" charset="0"/>
                            </a:rPr>
                            <m:t>𝐺</m:t>
                          </m:r>
                        </m:e>
                        <m:sub>
                          <m:r>
                            <a:rPr kumimoji="1" lang="en-US" altLang="ja-JP" sz="2000" b="0" i="1" smtClean="0">
                              <a:latin typeface="Cambria Math" charset="0"/>
                            </a:rPr>
                            <m:t>𝑖𝑗</m:t>
                          </m:r>
                        </m:sub>
                      </m:sSub>
                      <m:r>
                        <a:rPr kumimoji="1" lang="el-GR" altLang="ja-JP" sz="2000" i="1" smtClean="0">
                          <a:latin typeface="Cambria Math" charset="0"/>
                        </a:rPr>
                        <m:t>=</m:t>
                      </m:r>
                      <m:f>
                        <m:fPr>
                          <m:ctrlPr>
                            <a:rPr kumimoji="1" lang="bg-BG" altLang="ja-JP" sz="2000" i="1" smtClean="0">
                              <a:latin typeface="Cambria Math" panose="02040503050406030204" pitchFamily="18" charset="0"/>
                            </a:rPr>
                          </m:ctrlPr>
                        </m:fPr>
                        <m:num>
                          <m:sSup>
                            <m:sSupPr>
                              <m:ctrlPr>
                                <a:rPr kumimoji="1" lang="bg-BG" altLang="ja-JP" sz="2000" i="1" smtClean="0">
                                  <a:latin typeface="Cambria Math" panose="02040503050406030204" pitchFamily="18" charset="0"/>
                                </a:rPr>
                              </m:ctrlPr>
                            </m:sSupPr>
                            <m:e>
                              <m:r>
                                <a:rPr kumimoji="1" lang="en-US" altLang="ja-JP" sz="2000" b="0" i="1" smtClean="0">
                                  <a:latin typeface="Cambria Math" charset="0"/>
                                </a:rPr>
                                <m:t>𝑒</m:t>
                              </m:r>
                            </m:e>
                            <m:sup>
                              <m:f>
                                <m:fPr>
                                  <m:type m:val="skw"/>
                                  <m:ctrlPr>
                                    <a:rPr kumimoji="1" lang="bg-BG" altLang="ja-JP" sz="2000" i="1" smtClean="0">
                                      <a:latin typeface="Cambria Math" panose="02040503050406030204" pitchFamily="18" charset="0"/>
                                    </a:rPr>
                                  </m:ctrlPr>
                                </m:fPr>
                                <m:num>
                                  <m:sSubSup>
                                    <m:sSubSupPr>
                                      <m:ctrlPr>
                                        <a:rPr kumimoji="1" lang="en-US" altLang="ja-JP" sz="2000" i="1" smtClean="0">
                                          <a:latin typeface="Cambria Math" panose="02040503050406030204" pitchFamily="18" charset="0"/>
                                        </a:rPr>
                                      </m:ctrlPr>
                                    </m:sSubSupPr>
                                    <m:e>
                                      <m:r>
                                        <a:rPr kumimoji="1" lang="en-US" altLang="ja-JP" sz="2000" b="0" i="1" smtClean="0">
                                          <a:latin typeface="Cambria Math" charset="0"/>
                                        </a:rPr>
                                        <m:t>−</m:t>
                                      </m:r>
                                      <m:r>
                                        <a:rPr kumimoji="1" lang="en-US" altLang="ja-JP" sz="2000" b="0" i="1" smtClean="0">
                                          <a:latin typeface="Cambria Math" charset="0"/>
                                        </a:rPr>
                                        <m:t>𝑑</m:t>
                                      </m:r>
                                    </m:e>
                                    <m:sub>
                                      <m:r>
                                        <a:rPr kumimoji="1" lang="en-US" altLang="ja-JP" sz="2000" b="0" i="1" smtClean="0">
                                          <a:latin typeface="Cambria Math" charset="0"/>
                                        </a:rPr>
                                        <m:t>𝑖𝑗</m:t>
                                      </m:r>
                                    </m:sub>
                                    <m:sup>
                                      <m:r>
                                        <a:rPr kumimoji="1" lang="en-US" altLang="ja-JP" sz="2000" b="0" i="1" smtClean="0">
                                          <a:latin typeface="Cambria Math" charset="0"/>
                                        </a:rPr>
                                        <m:t>2</m:t>
                                      </m:r>
                                    </m:sup>
                                  </m:sSubSup>
                                </m:num>
                                <m:den>
                                  <m:r>
                                    <a:rPr kumimoji="1" lang="en-US" altLang="ja-JP" sz="2000" b="0" i="1" smtClean="0">
                                      <a:latin typeface="Cambria Math" charset="0"/>
                                    </a:rPr>
                                    <m:t>2</m:t>
                                  </m:r>
                                </m:den>
                              </m:f>
                            </m:sup>
                          </m:sSup>
                        </m:num>
                        <m:den>
                          <m:sSup>
                            <m:sSupPr>
                              <m:ctrlPr>
                                <a:rPr kumimoji="1" lang="bg-BG" altLang="ja-JP" sz="2000" i="1" smtClean="0">
                                  <a:latin typeface="Cambria Math" panose="02040503050406030204" pitchFamily="18" charset="0"/>
                                </a:rPr>
                              </m:ctrlPr>
                            </m:sSupPr>
                            <m:e>
                              <m:d>
                                <m:dPr>
                                  <m:ctrlPr>
                                    <a:rPr kumimoji="1" lang="is-IS" altLang="ja-JP" sz="2000" i="1" smtClean="0">
                                      <a:latin typeface="Cambria Math" panose="02040503050406030204" pitchFamily="18" charset="0"/>
                                    </a:rPr>
                                  </m:ctrlPr>
                                </m:dPr>
                                <m:e>
                                  <m:r>
                                    <a:rPr kumimoji="1" lang="en-US" altLang="ja-JP" sz="2000" b="0" i="1" smtClean="0">
                                      <a:latin typeface="Cambria Math" charset="0"/>
                                    </a:rPr>
                                    <m:t>2</m:t>
                                  </m:r>
                                  <m:r>
                                    <a:rPr kumimoji="1" lang="en-US" altLang="ja-JP" sz="2000" b="0" i="1" smtClean="0">
                                      <a:latin typeface="Cambria Math" charset="0"/>
                                      <a:ea typeface="Cambria Math" charset="0"/>
                                      <a:cs typeface="Cambria Math" charset="0"/>
                                    </a:rPr>
                                    <m:t>𝜋</m:t>
                                  </m:r>
                                </m:e>
                              </m:d>
                            </m:e>
                            <m:sup>
                              <m:f>
                                <m:fPr>
                                  <m:type m:val="skw"/>
                                  <m:ctrlPr>
                                    <a:rPr kumimoji="1" lang="bg-BG" altLang="ja-JP" sz="2000" i="1" smtClean="0">
                                      <a:latin typeface="Cambria Math" panose="02040503050406030204" pitchFamily="18" charset="0"/>
                                    </a:rPr>
                                  </m:ctrlPr>
                                </m:fPr>
                                <m:num>
                                  <m:r>
                                    <a:rPr kumimoji="1" lang="en-US" altLang="ja-JP" sz="2000" b="0" i="1" smtClean="0">
                                      <a:latin typeface="Cambria Math" charset="0"/>
                                    </a:rPr>
                                    <m:t>𝑁𝑚</m:t>
                                  </m:r>
                                </m:num>
                                <m:den>
                                  <m:r>
                                    <a:rPr kumimoji="1" lang="en-US" altLang="ja-JP" sz="2000" b="0" i="1" smtClean="0">
                                      <a:latin typeface="Cambria Math" charset="0"/>
                                    </a:rPr>
                                    <m:t>2</m:t>
                                  </m:r>
                                </m:den>
                              </m:f>
                            </m:sup>
                          </m:sSup>
                          <m:rad>
                            <m:radPr>
                              <m:degHide m:val="on"/>
                              <m:ctrlPr>
                                <a:rPr kumimoji="1" lang="bg-BG" altLang="ja-JP" sz="2000" i="1" smtClean="0">
                                  <a:latin typeface="Cambria Math" panose="02040503050406030204" pitchFamily="18" charset="0"/>
                                </a:rPr>
                              </m:ctrlPr>
                            </m:radPr>
                            <m:deg/>
                            <m:e>
                              <m:d>
                                <m:dPr>
                                  <m:begChr m:val="|"/>
                                  <m:endChr m:val="|"/>
                                  <m:ctrlPr>
                                    <a:rPr kumimoji="1" lang="hr-HR" altLang="ja-JP" sz="2000" i="1" smtClean="0">
                                      <a:latin typeface="Cambria Math" panose="02040503050406030204" pitchFamily="18" charset="0"/>
                                    </a:rPr>
                                  </m:ctrlPr>
                                </m:dPr>
                                <m:e>
                                  <m:r>
                                    <a:rPr kumimoji="1" lang="en-US" altLang="ja-JP" sz="2000" b="0" i="1" smtClean="0">
                                      <a:latin typeface="Cambria Math" charset="0"/>
                                    </a:rPr>
                                    <m:t>𝑆𝑖</m:t>
                                  </m:r>
                                </m:e>
                              </m:d>
                            </m:e>
                          </m:rad>
                        </m:den>
                      </m:f>
                    </m:oMath>
                  </m:oMathPara>
                </a14:m>
                <a:endParaRPr kumimoji="1" lang="ja-JP" altLang="en-US" sz="2800" i="1" dirty="0"/>
              </a:p>
            </p:txBody>
          </p:sp>
        </mc:Choice>
        <mc:Fallback xmlns="">
          <p:sp>
            <p:nvSpPr>
              <p:cNvPr id="11" name="テキスト ボックス 10"/>
              <p:cNvSpPr txBox="1">
                <a:spLocks noRot="1" noChangeAspect="1" noMove="1" noResize="1" noEditPoints="1" noAdjustHandles="1" noChangeArrowheads="1" noChangeShapeType="1" noTextEdit="1"/>
              </p:cNvSpPr>
              <p:nvPr/>
            </p:nvSpPr>
            <p:spPr>
              <a:xfrm>
                <a:off x="2643486" y="3389476"/>
                <a:ext cx="2806589" cy="972317"/>
              </a:xfrm>
              <a:prstGeom prst="rect">
                <a:avLst/>
              </a:prstGeom>
              <a:blipFill rotWithShape="0">
                <a:blip r:embed="rId4"/>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2" name="テキスト ボックス 11"/>
              <p:cNvSpPr txBox="1"/>
              <p:nvPr/>
            </p:nvSpPr>
            <p:spPr>
              <a:xfrm>
                <a:off x="6180108" y="3433844"/>
                <a:ext cx="2401917" cy="1209177"/>
              </a:xfrm>
              <a:prstGeom prst="rect">
                <a:avLst/>
              </a:prstGeom>
              <a:solidFill>
                <a:schemeClr val="bg1">
                  <a:lumMod val="85000"/>
                </a:schemeClr>
              </a:solidFill>
              <a:ln>
                <a:solidFill>
                  <a:schemeClr val="bg1"/>
                </a:solidFill>
              </a:ln>
            </p:spPr>
            <p:txBody>
              <a:bodyPr wrap="square" rtlCol="0">
                <a:spAutoFit/>
              </a:bodyPr>
              <a:lstStyle/>
              <a:p>
                <a14:m>
                  <m:oMath xmlns:m="http://schemas.openxmlformats.org/officeDocument/2006/math">
                    <m:sSub>
                      <m:sSubPr>
                        <m:ctrlPr>
                          <a:rPr kumimoji="1" lang="en-US" altLang="ja-JP" sz="1600" i="1" smtClean="0">
                            <a:latin typeface="Cambria Math" panose="02040503050406030204" pitchFamily="18" charset="0"/>
                            <a:ea typeface="Cambria Math" charset="0"/>
                            <a:cs typeface="Cambria Math" charset="0"/>
                          </a:rPr>
                        </m:ctrlPr>
                      </m:sSubPr>
                      <m:e>
                        <m:r>
                          <a:rPr kumimoji="1" lang="en-US" altLang="ja-JP" sz="1600" b="0" i="1" smtClean="0">
                            <a:latin typeface="Cambria Math" charset="0"/>
                            <a:ea typeface="Cambria Math" charset="0"/>
                            <a:cs typeface="Cambria Math" charset="0"/>
                          </a:rPr>
                          <m:t>𝐺</m:t>
                        </m:r>
                      </m:e>
                      <m:sub>
                        <m:r>
                          <a:rPr kumimoji="1" lang="en-US" altLang="ja-JP" sz="1600" b="0" i="1" smtClean="0">
                            <a:latin typeface="Cambria Math" charset="0"/>
                            <a:ea typeface="Cambria Math" charset="0"/>
                            <a:cs typeface="Cambria Math" charset="0"/>
                          </a:rPr>
                          <m:t>𝑖𝑗</m:t>
                        </m:r>
                      </m:sub>
                    </m:sSub>
                    <m:r>
                      <a:rPr kumimoji="1" lang="en-US" altLang="ja-JP" sz="1600" b="0" i="1" smtClean="0">
                        <a:latin typeface="Cambria Math" charset="0"/>
                        <a:ea typeface="Cambria Math" charset="0"/>
                        <a:cs typeface="Cambria Math" charset="0"/>
                      </a:rPr>
                      <m:t> </m:t>
                    </m:r>
                  </m:oMath>
                </a14:m>
                <a:r>
                  <a:rPr kumimoji="1" lang="en-US" altLang="ja-JP" sz="1600" dirty="0">
                    <a:latin typeface="Cambria Math" charset="0"/>
                  </a:rPr>
                  <a:t> : </a:t>
                </a:r>
                <a:r>
                  <a:rPr kumimoji="1" lang="en-US" altLang="ja-JP" sz="1400" dirty="0" err="1">
                    <a:latin typeface="Cambria Math" charset="0"/>
                  </a:rPr>
                  <a:t>i</a:t>
                </a:r>
                <a:r>
                  <a:rPr kumimoji="1" lang="en-US" altLang="ja-JP" sz="1400" dirty="0">
                    <a:latin typeface="Cambria Math" charset="0"/>
                  </a:rPr>
                  <a:t> </a:t>
                </a:r>
                <a:r>
                  <a:rPr kumimoji="1" lang="ja-JP" altLang="en-US" sz="1400" dirty="0">
                    <a:latin typeface="Cambria Math" charset="0"/>
                  </a:rPr>
                  <a:t>への</a:t>
                </a:r>
                <a:r>
                  <a:rPr lang="en-US" altLang="ja-JP" sz="1400" dirty="0">
                    <a:latin typeface="Cambria Math" charset="0"/>
                  </a:rPr>
                  <a:t> </a:t>
                </a:r>
                <a:r>
                  <a:rPr kumimoji="1" lang="en-US" altLang="ja-JP" sz="1400" dirty="0">
                    <a:latin typeface="Cambria Math" charset="0"/>
                  </a:rPr>
                  <a:t>j </a:t>
                </a:r>
                <a:r>
                  <a:rPr lang="ja-JP" altLang="en-US" sz="1400" dirty="0">
                    <a:latin typeface="Cambria Math" charset="0"/>
                  </a:rPr>
                  <a:t>の割り当てに　関連付けられたガウス尤度</a:t>
                </a:r>
                <a:endParaRPr lang="en-US" altLang="ja-JP" sz="1400" dirty="0">
                  <a:latin typeface="Cambria Math" charset="0"/>
                </a:endParaRPr>
              </a:p>
              <a:p>
                <a:pPr>
                  <a:lnSpc>
                    <a:spcPct val="150000"/>
                  </a:lnSpc>
                </a:pPr>
                <a:r>
                  <a:rPr kumimoji="1" lang="en-US" altLang="ja-JP" sz="1400" dirty="0">
                    <a:latin typeface="Cambria Math" charset="0"/>
                  </a:rPr>
                  <a:t> </a:t>
                </a:r>
                <a14:m>
                  <m:oMath xmlns:m="http://schemas.openxmlformats.org/officeDocument/2006/math">
                    <m:sSub>
                      <m:sSubPr>
                        <m:ctrlPr>
                          <a:rPr lang="en-US" altLang="ja-JP" sz="1600" i="1" smtClean="0">
                            <a:latin typeface="Cambria Math" panose="02040503050406030204" pitchFamily="18" charset="0"/>
                            <a:ea typeface="Cambria Math" charset="0"/>
                            <a:cs typeface="Cambria Math" charset="0"/>
                          </a:rPr>
                        </m:ctrlPr>
                      </m:sSubPr>
                      <m:e>
                        <m:r>
                          <a:rPr lang="en-US" altLang="ja-JP" sz="1600" b="0" i="1" smtClean="0">
                            <a:latin typeface="Cambria Math" charset="0"/>
                            <a:ea typeface="Cambria Math" charset="0"/>
                            <a:cs typeface="Cambria Math" charset="0"/>
                          </a:rPr>
                          <m:t>𝑇</m:t>
                        </m:r>
                      </m:e>
                      <m:sub>
                        <m:r>
                          <a:rPr lang="en-US" altLang="ja-JP" sz="1600" i="1">
                            <a:latin typeface="Cambria Math" charset="0"/>
                            <a:ea typeface="Cambria Math" charset="0"/>
                            <a:cs typeface="Cambria Math" charset="0"/>
                          </a:rPr>
                          <m:t>𝑖</m:t>
                        </m:r>
                      </m:sub>
                    </m:sSub>
                    <m:r>
                      <a:rPr lang="en-US" altLang="ja-JP" sz="1600" i="1">
                        <a:latin typeface="Cambria Math" charset="0"/>
                        <a:ea typeface="Cambria Math" charset="0"/>
                        <a:cs typeface="Cambria Math" charset="0"/>
                      </a:rPr>
                      <m:t> </m:t>
                    </m:r>
                    <m:r>
                      <a:rPr lang="en-US" altLang="ja-JP" sz="1600" b="0" i="0" smtClean="0">
                        <a:latin typeface="Cambria Math" charset="0"/>
                        <a:ea typeface="Cambria Math" charset="0"/>
                        <a:cs typeface="Cambria Math" charset="0"/>
                      </a:rPr>
                      <m:t>  </m:t>
                    </m:r>
                  </m:oMath>
                </a14:m>
                <a:r>
                  <a:rPr lang="en-US" altLang="ja-JP" sz="1600" dirty="0">
                    <a:latin typeface="Cambria Math" charset="0"/>
                  </a:rPr>
                  <a:t>: </a:t>
                </a:r>
                <a:r>
                  <a:rPr lang="en-US" altLang="ja-JP" sz="1400" dirty="0" err="1">
                    <a:latin typeface="Cambria Math" charset="0"/>
                  </a:rPr>
                  <a:t>i</a:t>
                </a:r>
                <a:r>
                  <a:rPr lang="en-US" altLang="ja-JP" sz="1400" dirty="0">
                    <a:latin typeface="Cambria Math" charset="0"/>
                  </a:rPr>
                  <a:t> </a:t>
                </a:r>
                <a:r>
                  <a:rPr lang="ja-JP" altLang="en-US" sz="1400" dirty="0">
                    <a:latin typeface="Cambria Math" charset="0"/>
                  </a:rPr>
                  <a:t>の尤度</a:t>
                </a:r>
                <a14:m>
                  <m:oMath xmlns:m="http://schemas.openxmlformats.org/officeDocument/2006/math">
                    <m:sSub>
                      <m:sSubPr>
                        <m:ctrlPr>
                          <a:rPr lang="en-US" altLang="ja-JP" sz="1400" i="1">
                            <a:latin typeface="Cambria Math" panose="02040503050406030204" pitchFamily="18" charset="0"/>
                            <a:ea typeface="Cambria Math" charset="0"/>
                            <a:cs typeface="Cambria Math" charset="0"/>
                          </a:rPr>
                        </m:ctrlPr>
                      </m:sSubPr>
                      <m:e>
                        <m:r>
                          <a:rPr lang="en-US" altLang="ja-JP" sz="1400" i="1">
                            <a:latin typeface="Cambria Math" charset="0"/>
                            <a:ea typeface="Cambria Math" charset="0"/>
                            <a:cs typeface="Cambria Math" charset="0"/>
                          </a:rPr>
                          <m:t>𝐺</m:t>
                        </m:r>
                      </m:e>
                      <m:sub>
                        <m:r>
                          <a:rPr lang="en-US" altLang="ja-JP" sz="1400" i="1">
                            <a:latin typeface="Cambria Math" charset="0"/>
                            <a:ea typeface="Cambria Math" charset="0"/>
                            <a:cs typeface="Cambria Math" charset="0"/>
                          </a:rPr>
                          <m:t>𝑖𝑗</m:t>
                        </m:r>
                      </m:sub>
                    </m:sSub>
                  </m:oMath>
                </a14:m>
                <a:r>
                  <a:rPr lang="ja-JP" altLang="en-US" sz="1400" dirty="0">
                    <a:latin typeface="Cambria Math" charset="0"/>
                  </a:rPr>
                  <a:t>の合計</a:t>
                </a:r>
                <a:endParaRPr lang="en-US" altLang="ja-JP" sz="1400" dirty="0">
                  <a:latin typeface="Cambria Math" charset="0"/>
                </a:endParaRPr>
              </a:p>
              <a:p>
                <a:r>
                  <a:rPr lang="en-US" altLang="ja-JP" sz="1400" dirty="0">
                    <a:latin typeface="Cambria Math" charset="0"/>
                  </a:rPr>
                  <a:t> </a:t>
                </a:r>
                <a14:m>
                  <m:oMath xmlns:m="http://schemas.openxmlformats.org/officeDocument/2006/math">
                    <m:sSub>
                      <m:sSubPr>
                        <m:ctrlPr>
                          <a:rPr lang="en-US" altLang="ja-JP" sz="1600" i="1">
                            <a:latin typeface="Cambria Math" panose="02040503050406030204" pitchFamily="18" charset="0"/>
                            <a:ea typeface="Cambria Math" charset="0"/>
                            <a:cs typeface="Cambria Math" charset="0"/>
                          </a:rPr>
                        </m:ctrlPr>
                      </m:sSubPr>
                      <m:e>
                        <m:r>
                          <a:rPr lang="en-US" altLang="ja-JP" sz="1600" b="0" i="1" smtClean="0">
                            <a:latin typeface="Cambria Math" charset="0"/>
                            <a:ea typeface="Cambria Math" charset="0"/>
                            <a:cs typeface="Cambria Math" charset="0"/>
                          </a:rPr>
                          <m:t>𝑀</m:t>
                        </m:r>
                      </m:e>
                      <m:sub>
                        <m:r>
                          <a:rPr lang="en-US" altLang="ja-JP" sz="1600" b="0" i="1" smtClean="0">
                            <a:latin typeface="Cambria Math" charset="0"/>
                            <a:ea typeface="Cambria Math" charset="0"/>
                            <a:cs typeface="Cambria Math" charset="0"/>
                          </a:rPr>
                          <m:t>𝑗</m:t>
                        </m:r>
                      </m:sub>
                    </m:sSub>
                    <m:r>
                      <a:rPr lang="en-US" altLang="ja-JP" sz="1600" i="1">
                        <a:latin typeface="Cambria Math" charset="0"/>
                        <a:ea typeface="Cambria Math" charset="0"/>
                        <a:cs typeface="Cambria Math" charset="0"/>
                      </a:rPr>
                      <m:t> </m:t>
                    </m:r>
                    <m:r>
                      <a:rPr lang="en-US" altLang="ja-JP" sz="1600" b="0" i="1" smtClean="0">
                        <a:latin typeface="Cambria Math" charset="0"/>
                        <a:ea typeface="Cambria Math" charset="0"/>
                        <a:cs typeface="Cambria Math" charset="0"/>
                      </a:rPr>
                      <m:t> </m:t>
                    </m:r>
                  </m:oMath>
                </a14:m>
                <a:r>
                  <a:rPr lang="en-US" altLang="ja-JP" sz="1600" dirty="0">
                    <a:latin typeface="Cambria Math" charset="0"/>
                  </a:rPr>
                  <a:t>: </a:t>
                </a:r>
                <a:r>
                  <a:rPr lang="en-US" altLang="ja-JP" sz="1400" dirty="0">
                    <a:latin typeface="Cambria Math" charset="0"/>
                  </a:rPr>
                  <a:t>j </a:t>
                </a:r>
                <a:r>
                  <a:rPr lang="ja-JP" altLang="en-US" sz="1400" dirty="0">
                    <a:latin typeface="Cambria Math" charset="0"/>
                  </a:rPr>
                  <a:t>の尤度</a:t>
                </a:r>
                <a14:m>
                  <m:oMath xmlns:m="http://schemas.openxmlformats.org/officeDocument/2006/math">
                    <m:sSub>
                      <m:sSubPr>
                        <m:ctrlPr>
                          <a:rPr lang="en-US" altLang="ja-JP" sz="1400" i="1">
                            <a:latin typeface="Cambria Math" panose="02040503050406030204" pitchFamily="18" charset="0"/>
                            <a:ea typeface="Cambria Math" charset="0"/>
                            <a:cs typeface="Cambria Math" charset="0"/>
                          </a:rPr>
                        </m:ctrlPr>
                      </m:sSubPr>
                      <m:e>
                        <m:r>
                          <a:rPr lang="en-US" altLang="ja-JP" sz="1400" i="1">
                            <a:latin typeface="Cambria Math" charset="0"/>
                            <a:ea typeface="Cambria Math" charset="0"/>
                            <a:cs typeface="Cambria Math" charset="0"/>
                          </a:rPr>
                          <m:t>𝐺</m:t>
                        </m:r>
                      </m:e>
                      <m:sub>
                        <m:r>
                          <a:rPr lang="en-US" altLang="ja-JP" sz="1400" i="1">
                            <a:latin typeface="Cambria Math" charset="0"/>
                            <a:ea typeface="Cambria Math" charset="0"/>
                            <a:cs typeface="Cambria Math" charset="0"/>
                          </a:rPr>
                          <m:t>𝑖𝑗</m:t>
                        </m:r>
                      </m:sub>
                    </m:sSub>
                  </m:oMath>
                </a14:m>
                <a:r>
                  <a:rPr lang="ja-JP" altLang="en-US" sz="1400" dirty="0">
                    <a:latin typeface="Cambria Math" charset="0"/>
                  </a:rPr>
                  <a:t>の合計</a:t>
                </a:r>
                <a:endParaRPr lang="en-US" altLang="ja-JP" sz="1400" dirty="0">
                  <a:latin typeface="Cambria Math" charset="0"/>
                </a:endParaRPr>
              </a:p>
            </p:txBody>
          </p:sp>
        </mc:Choice>
        <mc:Fallback xmlns="">
          <p:sp>
            <p:nvSpPr>
              <p:cNvPr id="12" name="テキスト ボックス 11"/>
              <p:cNvSpPr txBox="1">
                <a:spLocks noRot="1" noChangeAspect="1" noMove="1" noResize="1" noEditPoints="1" noAdjustHandles="1" noChangeArrowheads="1" noChangeShapeType="1" noTextEdit="1"/>
              </p:cNvSpPr>
              <p:nvPr/>
            </p:nvSpPr>
            <p:spPr>
              <a:xfrm>
                <a:off x="6180108" y="3433844"/>
                <a:ext cx="2401917" cy="1209177"/>
              </a:xfrm>
              <a:prstGeom prst="rect">
                <a:avLst/>
              </a:prstGeom>
              <a:blipFill rotWithShape="0">
                <a:blip r:embed="rId5"/>
                <a:stretch>
                  <a:fillRect l="-505" t="-23383" b="-28358"/>
                </a:stretch>
              </a:blipFill>
              <a:ln>
                <a:solidFill>
                  <a:schemeClr val="bg1"/>
                </a:solidFill>
              </a:ln>
            </p:spPr>
            <p:txBody>
              <a:bodyPr/>
              <a:lstStyle/>
              <a:p>
                <a:r>
                  <a:rPr lang="ja-JP" altLang="en-US">
                    <a:noFill/>
                  </a:rPr>
                  <a:t> </a:t>
                </a:r>
              </a:p>
            </p:txBody>
          </p:sp>
        </mc:Fallback>
      </mc:AlternateContent>
      <p:sp>
        <p:nvSpPr>
          <p:cNvPr id="14"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
        <p:nvSpPr>
          <p:cNvPr id="15"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3542242"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B. Tracking Attack</a:t>
            </a:r>
            <a:endParaRPr lang="ja-JP" altLang="en-US" sz="2400" dirty="0">
              <a:latin typeface="+mn-lt"/>
              <a:ea typeface="+mn-ea"/>
            </a:endParaRPr>
          </a:p>
        </p:txBody>
      </p:sp>
    </p:spTree>
    <p:extLst>
      <p:ext uri="{BB962C8B-B14F-4D97-AF65-F5344CB8AC3E}">
        <p14:creationId xmlns:p14="http://schemas.microsoft.com/office/powerpoint/2010/main" val="9210345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7355D6C6-8CD3-449F-BB94-EFF4033D5788}"/>
              </a:ext>
            </a:extLst>
          </p:cNvPr>
          <p:cNvSpPr txBox="1"/>
          <p:nvPr/>
        </p:nvSpPr>
        <p:spPr>
          <a:xfrm>
            <a:off x="549454" y="1422709"/>
            <a:ext cx="7962900" cy="4247317"/>
          </a:xfrm>
          <a:prstGeom prst="rect">
            <a:avLst/>
          </a:prstGeom>
          <a:noFill/>
        </p:spPr>
        <p:txBody>
          <a:bodyPr wrap="square" lIns="90000" rtlCol="0" anchor="t" anchorCtr="0">
            <a:spAutoFit/>
          </a:bodyPr>
          <a:lstStyle/>
          <a:p>
            <a:pPr algn="l">
              <a:lnSpc>
                <a:spcPct val="100000"/>
              </a:lnSpc>
            </a:pPr>
            <a:endParaRPr kumimoji="1" lang="en-US" altLang="ja-JP" sz="2400" dirty="0">
              <a:latin typeface="+mn-ea"/>
            </a:endParaRPr>
          </a:p>
          <a:p>
            <a:pPr algn="l">
              <a:lnSpc>
                <a:spcPct val="100000"/>
              </a:lnSpc>
            </a:pPr>
            <a:endParaRPr lang="en-US" altLang="ja-JP" sz="2400" dirty="0">
              <a:latin typeface="+mn-ea"/>
            </a:endParaRPr>
          </a:p>
          <a:p>
            <a:pPr algn="l">
              <a:lnSpc>
                <a:spcPct val="100000"/>
              </a:lnSpc>
            </a:pPr>
            <a:endParaRPr kumimoji="1" lang="en-US" altLang="ja-JP" sz="3600" dirty="0">
              <a:latin typeface="+mn-ea"/>
            </a:endParaRPr>
          </a:p>
          <a:p>
            <a:pPr algn="l">
              <a:lnSpc>
                <a:spcPct val="100000"/>
              </a:lnSpc>
            </a:pPr>
            <a:r>
              <a:rPr kumimoji="1" lang="en-US" altLang="ja-JP" sz="2400" dirty="0">
                <a:latin typeface="+mn-ea"/>
              </a:rPr>
              <a:t>Pass and Run</a:t>
            </a:r>
            <a:endParaRPr kumimoji="1" lang="en-US" altLang="ja-JP" dirty="0"/>
          </a:p>
          <a:p>
            <a:endParaRPr lang="en-US" altLang="ja-JP" dirty="0">
              <a:solidFill>
                <a:schemeClr val="tx1">
                  <a:lumMod val="75000"/>
                  <a:lumOff val="25000"/>
                </a:schemeClr>
              </a:solidFill>
            </a:endParaRPr>
          </a:p>
          <a:p>
            <a:r>
              <a:rPr lang="ja-JP" altLang="en-US" dirty="0">
                <a:solidFill>
                  <a:schemeClr val="tx1">
                    <a:lumMod val="75000"/>
                    <a:lumOff val="25000"/>
                  </a:schemeClr>
                </a:solidFill>
              </a:rPr>
              <a:t>メッセージを</a:t>
            </a:r>
            <a:r>
              <a:rPr lang="en-US" altLang="ja-JP" dirty="0">
                <a:solidFill>
                  <a:schemeClr val="tx1">
                    <a:lumMod val="75000"/>
                    <a:lumOff val="25000"/>
                  </a:schemeClr>
                </a:solidFill>
              </a:rPr>
              <a:t>RSU</a:t>
            </a:r>
            <a:r>
              <a:rPr lang="ja-JP" altLang="en-US" dirty="0">
                <a:solidFill>
                  <a:schemeClr val="tx1">
                    <a:lumMod val="75000"/>
                    <a:lumOff val="25000"/>
                  </a:schemeClr>
                </a:solidFill>
              </a:rPr>
              <a:t>に直接送信せず、</a:t>
            </a:r>
            <a:r>
              <a:rPr lang="en-US" altLang="ja-JP" dirty="0">
                <a:solidFill>
                  <a:schemeClr val="tx1">
                    <a:lumMod val="75000"/>
                    <a:lumOff val="25000"/>
                  </a:schemeClr>
                </a:solidFill>
              </a:rPr>
              <a:t>VDTNs</a:t>
            </a:r>
            <a:r>
              <a:rPr lang="ja-JP" altLang="en-US" dirty="0">
                <a:solidFill>
                  <a:schemeClr val="tx1">
                    <a:lumMod val="75000"/>
                    <a:lumOff val="25000"/>
                  </a:schemeClr>
                </a:solidFill>
              </a:rPr>
              <a:t>内の他のノード</a:t>
            </a:r>
            <a:r>
              <a:rPr lang="en-US" altLang="ja-JP" dirty="0">
                <a:solidFill>
                  <a:schemeClr val="tx1">
                    <a:lumMod val="75000"/>
                    <a:lumOff val="25000"/>
                  </a:schemeClr>
                </a:solidFill>
              </a:rPr>
              <a:t>/⾞</a:t>
            </a:r>
            <a:r>
              <a:rPr lang="ja-JP" altLang="en-US" dirty="0">
                <a:solidFill>
                  <a:schemeClr val="tx1">
                    <a:lumMod val="75000"/>
                    <a:lumOff val="25000"/>
                  </a:schemeClr>
                </a:solidFill>
              </a:rPr>
              <a:t>両に送信</a:t>
            </a:r>
            <a:r>
              <a:rPr lang="en-US" altLang="ja-JP" dirty="0">
                <a:solidFill>
                  <a:schemeClr val="tx1">
                    <a:lumMod val="75000"/>
                    <a:lumOff val="25000"/>
                  </a:schemeClr>
                </a:solidFill>
              </a:rPr>
              <a:t>.</a:t>
            </a:r>
          </a:p>
          <a:p>
            <a:pPr algn="l">
              <a:lnSpc>
                <a:spcPct val="100000"/>
              </a:lnSpc>
            </a:pPr>
            <a:endParaRPr lang="en-US" altLang="ja-JP" dirty="0">
              <a:solidFill>
                <a:schemeClr val="tx1">
                  <a:lumMod val="75000"/>
                  <a:lumOff val="25000"/>
                </a:schemeClr>
              </a:solidFill>
            </a:endParaRPr>
          </a:p>
          <a:p>
            <a:pPr algn="l">
              <a:lnSpc>
                <a:spcPct val="100000"/>
              </a:lnSpc>
            </a:pPr>
            <a:r>
              <a:rPr lang="ja-JP" altLang="en-US" dirty="0">
                <a:solidFill>
                  <a:schemeClr val="tx1">
                    <a:lumMod val="75000"/>
                    <a:lumOff val="25000"/>
                  </a:schemeClr>
                </a:solidFill>
              </a:rPr>
              <a:t>利点</a:t>
            </a:r>
            <a:endParaRPr lang="en-US" altLang="ja-JP" dirty="0">
              <a:solidFill>
                <a:schemeClr val="tx1">
                  <a:lumMod val="75000"/>
                  <a:lumOff val="25000"/>
                </a:schemeClr>
              </a:solidFill>
            </a:endParaRPr>
          </a:p>
          <a:p>
            <a:r>
              <a:rPr lang="ja-JP" altLang="en-US" dirty="0">
                <a:solidFill>
                  <a:schemeClr val="tx1">
                    <a:lumMod val="75000"/>
                    <a:lumOff val="25000"/>
                  </a:schemeClr>
                </a:solidFill>
              </a:rPr>
              <a:t>：⾞両の移動性と</a:t>
            </a:r>
            <a:r>
              <a:rPr lang="en-US" altLang="ja-JP" dirty="0">
                <a:solidFill>
                  <a:schemeClr val="tx1">
                    <a:lumMod val="75000"/>
                    <a:lumOff val="25000"/>
                  </a:schemeClr>
                </a:solidFill>
              </a:rPr>
              <a:t>RSU </a:t>
            </a:r>
            <a:r>
              <a:rPr lang="ja-JP" altLang="en-US" dirty="0">
                <a:solidFill>
                  <a:schemeClr val="tx1">
                    <a:lumMod val="75000"/>
                    <a:lumOff val="25000"/>
                  </a:schemeClr>
                </a:solidFill>
              </a:rPr>
              <a:t>への送信の遅延から</a:t>
            </a:r>
            <a:r>
              <a:rPr lang="en-US" altLang="ja-JP" dirty="0">
                <a:solidFill>
                  <a:schemeClr val="tx1">
                    <a:lumMod val="75000"/>
                    <a:lumOff val="25000"/>
                  </a:schemeClr>
                </a:solidFill>
              </a:rPr>
              <a:t>, </a:t>
            </a:r>
            <a:r>
              <a:rPr lang="ja-JP" altLang="en-US" dirty="0">
                <a:solidFill>
                  <a:schemeClr val="tx1">
                    <a:lumMod val="75000"/>
                    <a:lumOff val="25000"/>
                  </a:schemeClr>
                </a:solidFill>
              </a:rPr>
              <a:t>場所と時間領域に難読化</a:t>
            </a:r>
            <a:r>
              <a:rPr lang="en-US" altLang="ja-JP" dirty="0">
                <a:solidFill>
                  <a:schemeClr val="tx1">
                    <a:lumMod val="75000"/>
                    <a:lumOff val="25000"/>
                  </a:schemeClr>
                </a:solidFill>
              </a:rPr>
              <a:t>.</a:t>
            </a:r>
          </a:p>
          <a:p>
            <a:endParaRPr lang="en-US" altLang="ja-JP" dirty="0">
              <a:solidFill>
                <a:schemeClr val="tx1">
                  <a:lumMod val="75000"/>
                  <a:lumOff val="25000"/>
                </a:schemeClr>
              </a:solidFill>
            </a:endParaRPr>
          </a:p>
          <a:p>
            <a:pPr algn="l">
              <a:lnSpc>
                <a:spcPct val="100000"/>
              </a:lnSpc>
            </a:pPr>
            <a:r>
              <a:rPr lang="ja-JP" altLang="en-US" dirty="0">
                <a:solidFill>
                  <a:schemeClr val="tx1">
                    <a:lumMod val="75000"/>
                    <a:lumOff val="25000"/>
                  </a:schemeClr>
                </a:solidFill>
              </a:rPr>
              <a:t>欠点</a:t>
            </a:r>
            <a:endParaRPr lang="en-US" altLang="ja-JP" dirty="0">
              <a:solidFill>
                <a:schemeClr val="tx1">
                  <a:lumMod val="75000"/>
                  <a:lumOff val="25000"/>
                </a:schemeClr>
              </a:solidFill>
            </a:endParaRPr>
          </a:p>
          <a:p>
            <a:r>
              <a:rPr lang="ja-JP" altLang="en-US" dirty="0">
                <a:solidFill>
                  <a:schemeClr val="tx1">
                    <a:lumMod val="75000"/>
                    <a:lumOff val="25000"/>
                  </a:schemeClr>
                </a:solidFill>
              </a:rPr>
              <a:t>：送信遅延の増加により</a:t>
            </a:r>
            <a:r>
              <a:rPr lang="en-US" altLang="ja-JP" dirty="0">
                <a:solidFill>
                  <a:schemeClr val="tx1">
                    <a:lumMod val="75000"/>
                    <a:lumOff val="25000"/>
                  </a:schemeClr>
                </a:solidFill>
              </a:rPr>
              <a:t>, </a:t>
            </a:r>
            <a:r>
              <a:rPr lang="ja-JP" altLang="en-US" dirty="0">
                <a:solidFill>
                  <a:schemeClr val="tx1">
                    <a:lumMod val="75000"/>
                    <a:lumOff val="25000"/>
                  </a:schemeClr>
                </a:solidFill>
              </a:rPr>
              <a:t>リアルタイムの交通情報を必要とする</a:t>
            </a:r>
            <a:endParaRPr lang="en-US" altLang="ja-JP" dirty="0">
              <a:solidFill>
                <a:schemeClr val="tx1">
                  <a:lumMod val="75000"/>
                  <a:lumOff val="25000"/>
                </a:schemeClr>
              </a:solidFill>
            </a:endParaRPr>
          </a:p>
          <a:p>
            <a:r>
              <a:rPr lang="ja-JP" altLang="en-US" dirty="0">
                <a:solidFill>
                  <a:schemeClr val="tx1">
                    <a:lumMod val="75000"/>
                    <a:lumOff val="25000"/>
                  </a:schemeClr>
                </a:solidFill>
              </a:rPr>
              <a:t>　アプリケーションには不適切</a:t>
            </a:r>
            <a:r>
              <a:rPr lang="en-US" altLang="ja-JP" dirty="0">
                <a:solidFill>
                  <a:schemeClr val="tx1">
                    <a:lumMod val="75000"/>
                    <a:lumOff val="25000"/>
                  </a:schemeClr>
                </a:solidFill>
              </a:rPr>
              <a:t>.</a:t>
            </a:r>
          </a:p>
        </p:txBody>
      </p:sp>
      <p:sp>
        <p:nvSpPr>
          <p:cNvPr id="3" name="角丸四角形 2"/>
          <p:cNvSpPr/>
          <p:nvPr/>
        </p:nvSpPr>
        <p:spPr>
          <a:xfrm>
            <a:off x="508000" y="1563532"/>
            <a:ext cx="3754907" cy="437882"/>
          </a:xfrm>
          <a:prstGeom prst="roundRect">
            <a:avLst/>
          </a:prstGeom>
          <a:solidFill>
            <a:schemeClr val="bg1">
              <a:lumMod val="75000"/>
            </a:schemeClr>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chemeClr val="tx1">
                    <a:lumMod val="75000"/>
                    <a:lumOff val="25000"/>
                  </a:schemeClr>
                </a:solidFill>
              </a:rPr>
              <a:t>プライバシー保護メカニズムの設計</a:t>
            </a:r>
          </a:p>
        </p:txBody>
      </p:sp>
      <p:sp>
        <p:nvSpPr>
          <p:cNvPr id="4" name="角丸四角形 3"/>
          <p:cNvSpPr/>
          <p:nvPr/>
        </p:nvSpPr>
        <p:spPr>
          <a:xfrm>
            <a:off x="4827118" y="1560857"/>
            <a:ext cx="3754907" cy="437882"/>
          </a:xfrm>
          <a:prstGeom prst="roundRect">
            <a:avLst/>
          </a:prstGeom>
          <a:solidFill>
            <a:schemeClr val="bg1">
              <a:lumMod val="75000"/>
            </a:schemeClr>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a:solidFill>
                  <a:schemeClr val="tx1">
                    <a:lumMod val="75000"/>
                    <a:lumOff val="25000"/>
                  </a:schemeClr>
                </a:solidFill>
              </a:rPr>
              <a:t>LBS(Location Based System) </a:t>
            </a:r>
            <a:r>
              <a:rPr kumimoji="1" lang="ja-JP" altLang="en-US" sz="1600" dirty="0">
                <a:solidFill>
                  <a:schemeClr val="tx1">
                    <a:lumMod val="75000"/>
                    <a:lumOff val="25000"/>
                  </a:schemeClr>
                </a:solidFill>
              </a:rPr>
              <a:t>の品質</a:t>
            </a:r>
          </a:p>
        </p:txBody>
      </p:sp>
      <p:cxnSp>
        <p:nvCxnSpPr>
          <p:cNvPr id="5" name="直線矢印コネクタ 4"/>
          <p:cNvCxnSpPr>
            <a:stCxn id="3" idx="3"/>
            <a:endCxn id="4" idx="1"/>
          </p:cNvCxnSpPr>
          <p:nvPr/>
        </p:nvCxnSpPr>
        <p:spPr>
          <a:xfrm flipV="1">
            <a:off x="4262907" y="1779798"/>
            <a:ext cx="564211" cy="2675"/>
          </a:xfrm>
          <a:prstGeom prst="straightConnector1">
            <a:avLst/>
          </a:prstGeom>
          <a:ln w="381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677292" y="2039683"/>
            <a:ext cx="3416320" cy="523220"/>
          </a:xfrm>
          <a:prstGeom prst="rect">
            <a:avLst/>
          </a:prstGeom>
          <a:noFill/>
        </p:spPr>
        <p:txBody>
          <a:bodyPr wrap="none" rtlCol="0">
            <a:spAutoFit/>
          </a:bodyPr>
          <a:lstStyle/>
          <a:p>
            <a:r>
              <a:rPr kumimoji="1" lang="ja-JP" altLang="en-US" sz="1400" dirty="0"/>
              <a:t>ビーコンメッセージのノイズ</a:t>
            </a:r>
            <a:r>
              <a:rPr lang="ja-JP" altLang="en-US" sz="1400" dirty="0"/>
              <a:t>や時間間隔</a:t>
            </a:r>
            <a:endParaRPr lang="en-US" altLang="ja-JP" sz="1400" dirty="0"/>
          </a:p>
          <a:p>
            <a:r>
              <a:rPr lang="ja-JP" altLang="en-US" sz="1400" dirty="0"/>
              <a:t>によって追跡攻撃が困難になる</a:t>
            </a:r>
            <a:r>
              <a:rPr lang="en-US" altLang="ja-JP" sz="1400" dirty="0"/>
              <a:t>.</a:t>
            </a:r>
            <a:endParaRPr kumimoji="1" lang="ja-JP" altLang="en-US" sz="1400" dirty="0"/>
          </a:p>
        </p:txBody>
      </p:sp>
      <p:sp>
        <p:nvSpPr>
          <p:cNvPr id="7" name="テキスト ボックス 6"/>
          <p:cNvSpPr txBox="1"/>
          <p:nvPr/>
        </p:nvSpPr>
        <p:spPr>
          <a:xfrm>
            <a:off x="5152703" y="2039683"/>
            <a:ext cx="3103735" cy="523220"/>
          </a:xfrm>
          <a:prstGeom prst="rect">
            <a:avLst/>
          </a:prstGeom>
          <a:noFill/>
        </p:spPr>
        <p:txBody>
          <a:bodyPr wrap="none" rtlCol="0">
            <a:spAutoFit/>
          </a:bodyPr>
          <a:lstStyle/>
          <a:p>
            <a:r>
              <a:rPr lang="ja-JP" altLang="en-US" sz="1400" dirty="0"/>
              <a:t>安全アプリケーションのためには</a:t>
            </a:r>
            <a:endParaRPr lang="en-US" altLang="ja-JP" sz="1400" dirty="0"/>
          </a:p>
          <a:p>
            <a:r>
              <a:rPr lang="ja-JP" altLang="en-US" sz="1400" dirty="0"/>
              <a:t>正確で頻繁な車両状態の取得が必要</a:t>
            </a:r>
            <a:r>
              <a:rPr lang="en-US" altLang="ja-JP" sz="1400" dirty="0"/>
              <a:t>.</a:t>
            </a:r>
            <a:endParaRPr kumimoji="1" lang="ja-JP" altLang="en-US" sz="1400" dirty="0"/>
          </a:p>
        </p:txBody>
      </p:sp>
      <p:sp>
        <p:nvSpPr>
          <p:cNvPr id="8" name="テキスト ボックス 7"/>
          <p:cNvSpPr txBox="1"/>
          <p:nvPr/>
        </p:nvSpPr>
        <p:spPr>
          <a:xfrm>
            <a:off x="5327608" y="3601496"/>
            <a:ext cx="3254417" cy="276999"/>
          </a:xfrm>
          <a:prstGeom prst="rect">
            <a:avLst/>
          </a:prstGeom>
          <a:noFill/>
        </p:spPr>
        <p:txBody>
          <a:bodyPr wrap="none" rtlCol="0">
            <a:spAutoFit/>
          </a:bodyPr>
          <a:lstStyle/>
          <a:p>
            <a:r>
              <a:rPr lang="en-US" altLang="ja-JP" sz="1200"/>
              <a:t>VDTNs(vehicular </a:t>
            </a:r>
            <a:r>
              <a:rPr lang="en-US" altLang="ja-JP" sz="1200" dirty="0"/>
              <a:t>delay tolerant </a:t>
            </a:r>
            <a:r>
              <a:rPr lang="en-US" altLang="ja-JP" sz="1200" dirty="0" err="1"/>
              <a:t>netwaorks</a:t>
            </a:r>
            <a:r>
              <a:rPr lang="en-US" altLang="ja-JP" sz="1200" dirty="0"/>
              <a:t>)</a:t>
            </a:r>
            <a:endParaRPr kumimoji="1" lang="ja-JP" altLang="en-US" sz="1200" dirty="0"/>
          </a:p>
        </p:txBody>
      </p:sp>
      <p:sp>
        <p:nvSpPr>
          <p:cNvPr id="10" name="正方形/長方形 9">
            <a:extLst>
              <a:ext uri="{FF2B5EF4-FFF2-40B4-BE49-F238E27FC236}">
                <a16:creationId xmlns:a16="http://schemas.microsoft.com/office/drawing/2014/main" id="{F766BF38-A3C0-4143-A526-3A943C66506E}"/>
              </a:ext>
            </a:extLst>
          </p:cNvPr>
          <p:cNvSpPr/>
          <p:nvPr/>
        </p:nvSpPr>
        <p:spPr>
          <a:xfrm>
            <a:off x="352425" y="2719908"/>
            <a:ext cx="2644775" cy="36195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
        <p:nvSpPr>
          <p:cNvPr id="13"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6480000"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C. </a:t>
            </a:r>
            <a:r>
              <a:rPr lang="en-US" altLang="ja-JP" sz="2400" dirty="0" err="1">
                <a:latin typeface="+mn-lt"/>
                <a:ea typeface="+mn-ea"/>
              </a:rPr>
              <a:t>Protction</a:t>
            </a:r>
            <a:r>
              <a:rPr lang="en-US" altLang="ja-JP" sz="2400" dirty="0">
                <a:latin typeface="+mn-lt"/>
                <a:ea typeface="+mn-ea"/>
              </a:rPr>
              <a:t> Mechanisms Against Tracking Attack</a:t>
            </a:r>
            <a:endParaRPr lang="ja-JP" altLang="en-US" sz="2400" dirty="0">
              <a:latin typeface="+mn-lt"/>
              <a:ea typeface="+mn-ea"/>
            </a:endParaRPr>
          </a:p>
        </p:txBody>
      </p:sp>
    </p:spTree>
    <p:extLst>
      <p:ext uri="{BB962C8B-B14F-4D97-AF65-F5344CB8AC3E}">
        <p14:creationId xmlns:p14="http://schemas.microsoft.com/office/powerpoint/2010/main" val="765150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rotWithShape="1">
          <a:blip r:embed="rId2"/>
          <a:srcRect t="-1" b="636"/>
          <a:stretch/>
        </p:blipFill>
        <p:spPr>
          <a:xfrm>
            <a:off x="352425" y="1758949"/>
            <a:ext cx="4140062" cy="4545675"/>
          </a:xfrm>
          <a:prstGeom prst="rect">
            <a:avLst/>
          </a:prstGeom>
        </p:spPr>
      </p:pic>
      <p:sp>
        <p:nvSpPr>
          <p:cNvPr id="3" name="正方形/長方形 2"/>
          <p:cNvSpPr/>
          <p:nvPr/>
        </p:nvSpPr>
        <p:spPr>
          <a:xfrm>
            <a:off x="654252" y="1957088"/>
            <a:ext cx="217653" cy="362238"/>
          </a:xfrm>
          <a:prstGeom prst="rect">
            <a:avLst/>
          </a:prstGeom>
          <a:noFill/>
          <a:ln w="28575">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468244" y="1567442"/>
            <a:ext cx="1662635" cy="276999"/>
          </a:xfrm>
          <a:prstGeom prst="rect">
            <a:avLst/>
          </a:prstGeom>
          <a:noFill/>
        </p:spPr>
        <p:txBody>
          <a:bodyPr wrap="none" rtlCol="0">
            <a:spAutoFit/>
          </a:bodyPr>
          <a:lstStyle/>
          <a:p>
            <a:r>
              <a:rPr lang="en-US" altLang="ja-JP" sz="1200" b="1" dirty="0">
                <a:solidFill>
                  <a:srgbClr val="0070C0"/>
                </a:solidFill>
              </a:rPr>
              <a:t>RSU(Roadside unit)</a:t>
            </a:r>
            <a:endParaRPr kumimoji="1" lang="ja-JP" altLang="en-US" sz="1200" b="1" dirty="0">
              <a:solidFill>
                <a:srgbClr val="0070C0"/>
              </a:solidFill>
            </a:endParaRPr>
          </a:p>
        </p:txBody>
      </p:sp>
      <p:cxnSp>
        <p:nvCxnSpPr>
          <p:cNvPr id="5" name="直線矢印コネクタ 4"/>
          <p:cNvCxnSpPr/>
          <p:nvPr/>
        </p:nvCxnSpPr>
        <p:spPr>
          <a:xfrm flipH="1">
            <a:off x="763079" y="1808426"/>
            <a:ext cx="157903" cy="148662"/>
          </a:xfrm>
          <a:prstGeom prst="straightConnector1">
            <a:avLst/>
          </a:prstGeom>
          <a:ln w="254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テキスト ボックス 5"/>
          <p:cNvSpPr txBox="1"/>
          <p:nvPr/>
        </p:nvSpPr>
        <p:spPr>
          <a:xfrm>
            <a:off x="4492487" y="1758949"/>
            <a:ext cx="4436670" cy="3416320"/>
          </a:xfrm>
          <a:prstGeom prst="rect">
            <a:avLst/>
          </a:prstGeom>
          <a:noFill/>
        </p:spPr>
        <p:txBody>
          <a:bodyPr wrap="square" rtlCol="0">
            <a:spAutoFit/>
          </a:bodyPr>
          <a:lstStyle/>
          <a:p>
            <a:r>
              <a:rPr kumimoji="1" lang="ja-JP" altLang="en-US" dirty="0">
                <a:solidFill>
                  <a:schemeClr val="tx1">
                    <a:lumMod val="75000"/>
                    <a:lumOff val="25000"/>
                  </a:schemeClr>
                </a:solidFill>
              </a:rPr>
              <a:t>メッセージ１</a:t>
            </a:r>
            <a:endParaRPr kumimoji="1" lang="en-US" altLang="ja-JP" dirty="0">
              <a:solidFill>
                <a:schemeClr val="tx1">
                  <a:lumMod val="75000"/>
                  <a:lumOff val="25000"/>
                </a:schemeClr>
              </a:solidFill>
            </a:endParaRPr>
          </a:p>
          <a:p>
            <a:r>
              <a:rPr lang="ja-JP" altLang="en-US" dirty="0">
                <a:solidFill>
                  <a:schemeClr val="tx1">
                    <a:lumMod val="75000"/>
                    <a:lumOff val="25000"/>
                  </a:schemeClr>
                </a:solidFill>
              </a:rPr>
              <a:t>：車両</a:t>
            </a:r>
            <a:r>
              <a:rPr lang="en-US" altLang="ja-JP" dirty="0">
                <a:solidFill>
                  <a:schemeClr val="tx1">
                    <a:lumMod val="75000"/>
                    <a:lumOff val="25000"/>
                  </a:schemeClr>
                </a:solidFill>
              </a:rPr>
              <a:t>S</a:t>
            </a:r>
            <a:r>
              <a:rPr lang="ja-JP" altLang="en-US" dirty="0">
                <a:solidFill>
                  <a:schemeClr val="tx1">
                    <a:lumMod val="75000"/>
                    <a:lumOff val="25000"/>
                  </a:schemeClr>
                </a:solidFill>
              </a:rPr>
              <a:t>⇨車両</a:t>
            </a:r>
            <a:r>
              <a:rPr lang="en-US" altLang="ja-JP" dirty="0">
                <a:solidFill>
                  <a:schemeClr val="tx1">
                    <a:lumMod val="75000"/>
                    <a:lumOff val="25000"/>
                  </a:schemeClr>
                </a:solidFill>
              </a:rPr>
              <a:t>1</a:t>
            </a:r>
            <a:r>
              <a:rPr lang="ja-JP" altLang="en-US" dirty="0">
                <a:solidFill>
                  <a:schemeClr val="tx1">
                    <a:lumMod val="75000"/>
                    <a:lumOff val="25000"/>
                  </a:schemeClr>
                </a:solidFill>
              </a:rPr>
              <a:t>⇨車両</a:t>
            </a:r>
            <a:r>
              <a:rPr lang="en-US" altLang="ja-JP" dirty="0">
                <a:solidFill>
                  <a:schemeClr val="tx1">
                    <a:lumMod val="75000"/>
                    <a:lumOff val="25000"/>
                  </a:schemeClr>
                </a:solidFill>
              </a:rPr>
              <a:t>2</a:t>
            </a:r>
            <a:r>
              <a:rPr lang="ja-JP" altLang="en-US" dirty="0">
                <a:solidFill>
                  <a:schemeClr val="tx1">
                    <a:lumMod val="75000"/>
                    <a:lumOff val="25000"/>
                  </a:schemeClr>
                </a:solidFill>
              </a:rPr>
              <a:t>⇨車両</a:t>
            </a:r>
            <a:r>
              <a:rPr lang="en-US" altLang="ja-JP" dirty="0">
                <a:solidFill>
                  <a:schemeClr val="tx1">
                    <a:lumMod val="75000"/>
                    <a:lumOff val="25000"/>
                  </a:schemeClr>
                </a:solidFill>
              </a:rPr>
              <a:t>3</a:t>
            </a:r>
            <a:r>
              <a:rPr lang="ja-JP" altLang="en-US" dirty="0">
                <a:solidFill>
                  <a:schemeClr val="tx1">
                    <a:lumMod val="75000"/>
                    <a:lumOff val="25000"/>
                  </a:schemeClr>
                </a:solidFill>
              </a:rPr>
              <a:t>⇨</a:t>
            </a:r>
            <a:r>
              <a:rPr lang="en-US" altLang="ja-JP" dirty="0">
                <a:solidFill>
                  <a:schemeClr val="tx1">
                    <a:lumMod val="75000"/>
                    <a:lumOff val="25000"/>
                  </a:schemeClr>
                </a:solidFill>
              </a:rPr>
              <a:t>RSU Z</a:t>
            </a:r>
          </a:p>
          <a:p>
            <a:endParaRPr kumimoji="1" lang="en-US" altLang="ja-JP" dirty="0">
              <a:solidFill>
                <a:schemeClr val="tx1">
                  <a:lumMod val="75000"/>
                  <a:lumOff val="25000"/>
                </a:schemeClr>
              </a:solidFill>
            </a:endParaRPr>
          </a:p>
          <a:p>
            <a:r>
              <a:rPr lang="ja-JP" altLang="en-US" dirty="0">
                <a:solidFill>
                  <a:schemeClr val="tx1">
                    <a:lumMod val="75000"/>
                    <a:lumOff val="25000"/>
                  </a:schemeClr>
                </a:solidFill>
              </a:rPr>
              <a:t>メッセージ２</a:t>
            </a:r>
            <a:endParaRPr lang="en-US" altLang="ja-JP" dirty="0">
              <a:solidFill>
                <a:schemeClr val="tx1">
                  <a:lumMod val="75000"/>
                  <a:lumOff val="25000"/>
                </a:schemeClr>
              </a:solidFill>
            </a:endParaRPr>
          </a:p>
          <a:p>
            <a:r>
              <a:rPr kumimoji="1" lang="ja-JP" altLang="en-US" dirty="0">
                <a:solidFill>
                  <a:schemeClr val="tx1">
                    <a:lumMod val="75000"/>
                    <a:lumOff val="25000"/>
                  </a:schemeClr>
                </a:solidFill>
              </a:rPr>
              <a:t>：</a:t>
            </a:r>
            <a:r>
              <a:rPr lang="ja-JP" altLang="en-US" dirty="0">
                <a:solidFill>
                  <a:schemeClr val="tx1">
                    <a:lumMod val="75000"/>
                    <a:lumOff val="25000"/>
                  </a:schemeClr>
                </a:solidFill>
              </a:rPr>
              <a:t>車両</a:t>
            </a:r>
            <a:r>
              <a:rPr lang="en-US" altLang="ja-JP" dirty="0">
                <a:solidFill>
                  <a:schemeClr val="tx1">
                    <a:lumMod val="75000"/>
                    <a:lumOff val="25000"/>
                  </a:schemeClr>
                </a:solidFill>
              </a:rPr>
              <a:t>S</a:t>
            </a:r>
            <a:r>
              <a:rPr lang="ja-JP" altLang="en-US" dirty="0">
                <a:solidFill>
                  <a:schemeClr val="tx1">
                    <a:lumMod val="75000"/>
                    <a:lumOff val="25000"/>
                  </a:schemeClr>
                </a:solidFill>
              </a:rPr>
              <a:t>⇨車両</a:t>
            </a:r>
            <a:r>
              <a:rPr lang="en-US" altLang="ja-JP" dirty="0">
                <a:solidFill>
                  <a:schemeClr val="tx1">
                    <a:lumMod val="75000"/>
                    <a:lumOff val="25000"/>
                  </a:schemeClr>
                </a:solidFill>
              </a:rPr>
              <a:t>1</a:t>
            </a:r>
            <a:r>
              <a:rPr lang="ja-JP" altLang="en-US" dirty="0">
                <a:solidFill>
                  <a:schemeClr val="tx1">
                    <a:lumMod val="75000"/>
                    <a:lumOff val="25000"/>
                  </a:schemeClr>
                </a:solidFill>
              </a:rPr>
              <a:t>⇨</a:t>
            </a:r>
            <a:r>
              <a:rPr lang="en-US" altLang="ja-JP" dirty="0">
                <a:solidFill>
                  <a:schemeClr val="tx1">
                    <a:lumMod val="75000"/>
                    <a:lumOff val="25000"/>
                  </a:schemeClr>
                </a:solidFill>
              </a:rPr>
              <a:t>RSU X</a:t>
            </a:r>
            <a:endParaRPr kumimoji="1" lang="en-US" altLang="ja-JP" dirty="0">
              <a:solidFill>
                <a:schemeClr val="tx1">
                  <a:lumMod val="75000"/>
                  <a:lumOff val="25000"/>
                </a:schemeClr>
              </a:solidFill>
            </a:endParaRPr>
          </a:p>
          <a:p>
            <a:endParaRPr lang="en-US" altLang="ja-JP" dirty="0">
              <a:solidFill>
                <a:schemeClr val="tx1">
                  <a:lumMod val="75000"/>
                  <a:lumOff val="25000"/>
                </a:schemeClr>
              </a:solidFill>
            </a:endParaRPr>
          </a:p>
          <a:p>
            <a:r>
              <a:rPr lang="ja-JP" altLang="en-US" dirty="0">
                <a:solidFill>
                  <a:schemeClr val="tx1">
                    <a:lumMod val="75000"/>
                    <a:lumOff val="25000"/>
                  </a:schemeClr>
                </a:solidFill>
              </a:rPr>
              <a:t>メッセージ３</a:t>
            </a:r>
            <a:endParaRPr lang="en-US" altLang="ja-JP" dirty="0">
              <a:solidFill>
                <a:schemeClr val="tx1">
                  <a:lumMod val="75000"/>
                  <a:lumOff val="25000"/>
                </a:schemeClr>
              </a:solidFill>
            </a:endParaRPr>
          </a:p>
          <a:p>
            <a:r>
              <a:rPr lang="ja-JP" altLang="en-US" dirty="0">
                <a:solidFill>
                  <a:schemeClr val="tx1">
                    <a:lumMod val="75000"/>
                    <a:lumOff val="25000"/>
                  </a:schemeClr>
                </a:solidFill>
              </a:rPr>
              <a:t>：車両</a:t>
            </a:r>
            <a:r>
              <a:rPr lang="en-US" altLang="ja-JP" dirty="0">
                <a:solidFill>
                  <a:schemeClr val="tx1">
                    <a:lumMod val="75000"/>
                    <a:lumOff val="25000"/>
                  </a:schemeClr>
                </a:solidFill>
              </a:rPr>
              <a:t>S</a:t>
            </a:r>
            <a:r>
              <a:rPr lang="ja-JP" altLang="en-US" dirty="0">
                <a:solidFill>
                  <a:schemeClr val="tx1">
                    <a:lumMod val="75000"/>
                    <a:lumOff val="25000"/>
                  </a:schemeClr>
                </a:solidFill>
              </a:rPr>
              <a:t>⇨車両</a:t>
            </a:r>
            <a:r>
              <a:rPr lang="en-US" altLang="ja-JP" dirty="0">
                <a:solidFill>
                  <a:schemeClr val="tx1">
                    <a:lumMod val="75000"/>
                    <a:lumOff val="25000"/>
                  </a:schemeClr>
                </a:solidFill>
              </a:rPr>
              <a:t>1</a:t>
            </a:r>
            <a:r>
              <a:rPr lang="ja-JP" altLang="en-US" dirty="0">
                <a:solidFill>
                  <a:schemeClr val="tx1">
                    <a:lumMod val="75000"/>
                    <a:lumOff val="25000"/>
                  </a:schemeClr>
                </a:solidFill>
              </a:rPr>
              <a:t>⇨車両</a:t>
            </a:r>
            <a:r>
              <a:rPr lang="en-US" altLang="ja-JP" dirty="0">
                <a:solidFill>
                  <a:schemeClr val="tx1">
                    <a:lumMod val="75000"/>
                    <a:lumOff val="25000"/>
                  </a:schemeClr>
                </a:solidFill>
              </a:rPr>
              <a:t>2</a:t>
            </a:r>
            <a:r>
              <a:rPr lang="ja-JP" altLang="en-US" dirty="0">
                <a:solidFill>
                  <a:schemeClr val="tx1">
                    <a:lumMod val="75000"/>
                    <a:lumOff val="25000"/>
                  </a:schemeClr>
                </a:solidFill>
              </a:rPr>
              <a:t>⇨ </a:t>
            </a:r>
            <a:r>
              <a:rPr lang="en-US" altLang="ja-JP" dirty="0">
                <a:solidFill>
                  <a:schemeClr val="tx1">
                    <a:lumMod val="75000"/>
                    <a:lumOff val="25000"/>
                  </a:schemeClr>
                </a:solidFill>
              </a:rPr>
              <a:t>RSU Y</a:t>
            </a:r>
          </a:p>
          <a:p>
            <a:r>
              <a:rPr lang="en-US" altLang="ja-JP" dirty="0">
                <a:solidFill>
                  <a:schemeClr val="tx1">
                    <a:lumMod val="75000"/>
                    <a:lumOff val="25000"/>
                  </a:schemeClr>
                </a:solidFill>
              </a:rPr>
              <a:t>	</a:t>
            </a:r>
            <a:r>
              <a:rPr lang="ja-JP" altLang="en-US" dirty="0">
                <a:solidFill>
                  <a:srgbClr val="FF0000"/>
                </a:solidFill>
              </a:rPr>
              <a:t>▼</a:t>
            </a:r>
            <a:endParaRPr lang="en-US" altLang="ja-JP" dirty="0">
              <a:solidFill>
                <a:srgbClr val="FF0000"/>
              </a:solidFill>
            </a:endParaRPr>
          </a:p>
          <a:p>
            <a:r>
              <a:rPr lang="ja-JP" altLang="en-US" dirty="0">
                <a:solidFill>
                  <a:schemeClr val="tx1">
                    <a:lumMod val="75000"/>
                    <a:lumOff val="25000"/>
                  </a:schemeClr>
                </a:solidFill>
              </a:rPr>
              <a:t>車両</a:t>
            </a:r>
            <a:r>
              <a:rPr lang="en-US" altLang="ja-JP" dirty="0">
                <a:solidFill>
                  <a:schemeClr val="tx1">
                    <a:lumMod val="75000"/>
                    <a:lumOff val="25000"/>
                  </a:schemeClr>
                </a:solidFill>
              </a:rPr>
              <a:t>S</a:t>
            </a:r>
            <a:r>
              <a:rPr lang="ja-JP" altLang="en-US" dirty="0">
                <a:solidFill>
                  <a:schemeClr val="tx1">
                    <a:lumMod val="75000"/>
                    <a:lumOff val="25000"/>
                  </a:schemeClr>
                </a:solidFill>
              </a:rPr>
              <a:t>の走行経路の把握が困難</a:t>
            </a:r>
            <a:r>
              <a:rPr lang="en-US" altLang="ja-JP" dirty="0">
                <a:solidFill>
                  <a:schemeClr val="tx1">
                    <a:lumMod val="75000"/>
                    <a:lumOff val="25000"/>
                  </a:schemeClr>
                </a:solidFill>
              </a:rPr>
              <a:t>.</a:t>
            </a:r>
          </a:p>
          <a:p>
            <a:endParaRPr lang="en-US" altLang="ja-JP" dirty="0">
              <a:solidFill>
                <a:schemeClr val="tx1">
                  <a:lumMod val="75000"/>
                  <a:lumOff val="25000"/>
                </a:schemeClr>
              </a:solidFill>
            </a:endParaRPr>
          </a:p>
          <a:p>
            <a:r>
              <a:rPr lang="ja-JP" altLang="en-US" dirty="0">
                <a:solidFill>
                  <a:schemeClr val="tx1">
                    <a:lumMod val="75000"/>
                    <a:lumOff val="25000"/>
                  </a:schemeClr>
                </a:solidFill>
              </a:rPr>
              <a:t>車両</a:t>
            </a:r>
            <a:r>
              <a:rPr lang="en-US" altLang="ja-JP" dirty="0">
                <a:solidFill>
                  <a:schemeClr val="tx1">
                    <a:lumMod val="75000"/>
                    <a:lumOff val="25000"/>
                  </a:schemeClr>
                </a:solidFill>
              </a:rPr>
              <a:t>S</a:t>
            </a:r>
            <a:r>
              <a:rPr lang="ja-JP" altLang="en-US" dirty="0">
                <a:solidFill>
                  <a:schemeClr val="tx1">
                    <a:lumMod val="75000"/>
                    <a:lumOff val="25000"/>
                  </a:schemeClr>
                </a:solidFill>
              </a:rPr>
              <a:t>が２回右折したように示唆</a:t>
            </a:r>
            <a:r>
              <a:rPr lang="en-US" altLang="ja-JP" dirty="0">
                <a:solidFill>
                  <a:schemeClr val="tx1">
                    <a:lumMod val="75000"/>
                    <a:lumOff val="25000"/>
                  </a:schemeClr>
                </a:solidFill>
              </a:rPr>
              <a:t>.</a:t>
            </a:r>
          </a:p>
        </p:txBody>
      </p:sp>
      <p:cxnSp>
        <p:nvCxnSpPr>
          <p:cNvPr id="7" name="直線矢印コネクタ 6"/>
          <p:cNvCxnSpPr/>
          <p:nvPr/>
        </p:nvCxnSpPr>
        <p:spPr>
          <a:xfrm rot="60000" flipV="1">
            <a:off x="2552256" y="4715038"/>
            <a:ext cx="540000" cy="11964"/>
          </a:xfrm>
          <a:prstGeom prst="straightConnector1">
            <a:avLst/>
          </a:prstGeom>
          <a:ln w="444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線矢印コネクタ 7"/>
          <p:cNvCxnSpPr/>
          <p:nvPr/>
        </p:nvCxnSpPr>
        <p:spPr>
          <a:xfrm rot="21540000" flipH="1" flipV="1">
            <a:off x="2552255" y="5537869"/>
            <a:ext cx="540000" cy="11964"/>
          </a:xfrm>
          <a:prstGeom prst="straightConnector1">
            <a:avLst/>
          </a:prstGeom>
          <a:ln w="444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矢印コネクタ 8"/>
          <p:cNvCxnSpPr/>
          <p:nvPr/>
        </p:nvCxnSpPr>
        <p:spPr>
          <a:xfrm rot="5340000">
            <a:off x="2682170" y="5135288"/>
            <a:ext cx="792000" cy="11964"/>
          </a:xfrm>
          <a:prstGeom prst="straightConnector1">
            <a:avLst/>
          </a:prstGeom>
          <a:ln w="444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1"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
        <p:nvSpPr>
          <p:cNvPr id="12"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6480000"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C. </a:t>
            </a:r>
            <a:r>
              <a:rPr lang="en-US" altLang="ja-JP" sz="2400" dirty="0" err="1">
                <a:latin typeface="+mn-lt"/>
                <a:ea typeface="+mn-ea"/>
              </a:rPr>
              <a:t>Protction</a:t>
            </a:r>
            <a:r>
              <a:rPr lang="en-US" altLang="ja-JP" sz="2400" dirty="0">
                <a:latin typeface="+mn-lt"/>
                <a:ea typeface="+mn-ea"/>
              </a:rPr>
              <a:t> Mechanisms Against Tracking Attack</a:t>
            </a:r>
            <a:endParaRPr lang="ja-JP" altLang="en-US" sz="2400" dirty="0">
              <a:latin typeface="+mn-lt"/>
              <a:ea typeface="+mn-ea"/>
            </a:endParaRPr>
          </a:p>
        </p:txBody>
      </p:sp>
    </p:spTree>
    <p:extLst>
      <p:ext uri="{BB962C8B-B14F-4D97-AF65-F5344CB8AC3E}">
        <p14:creationId xmlns:p14="http://schemas.microsoft.com/office/powerpoint/2010/main" val="759198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stretch>
            <a:fillRect/>
          </a:stretch>
        </p:blipFill>
        <p:spPr>
          <a:xfrm>
            <a:off x="4473938" y="1466846"/>
            <a:ext cx="4108087" cy="3102158"/>
          </a:xfrm>
          <a:prstGeom prst="rect">
            <a:avLst/>
          </a:prstGeom>
        </p:spPr>
      </p:pic>
      <p:sp>
        <p:nvSpPr>
          <p:cNvPr id="3" name="テキスト ボックス 2">
            <a:extLst>
              <a:ext uri="{FF2B5EF4-FFF2-40B4-BE49-F238E27FC236}">
                <a16:creationId xmlns:a16="http://schemas.microsoft.com/office/drawing/2014/main" id="{7355D6C6-8CD3-449F-BB94-EFF4033D5788}"/>
              </a:ext>
            </a:extLst>
          </p:cNvPr>
          <p:cNvSpPr txBox="1"/>
          <p:nvPr/>
        </p:nvSpPr>
        <p:spPr>
          <a:xfrm>
            <a:off x="508000" y="1460500"/>
            <a:ext cx="7962900" cy="5309146"/>
          </a:xfrm>
          <a:prstGeom prst="rect">
            <a:avLst/>
          </a:prstGeom>
          <a:noFill/>
        </p:spPr>
        <p:txBody>
          <a:bodyPr wrap="square" lIns="90000" rtlCol="0" anchor="t" anchorCtr="0">
            <a:spAutoFit/>
          </a:bodyPr>
          <a:lstStyle/>
          <a:p>
            <a:pPr algn="l">
              <a:lnSpc>
                <a:spcPct val="100000"/>
              </a:lnSpc>
            </a:pPr>
            <a:r>
              <a:rPr kumimoji="1" lang="ja-JP" altLang="en-US" sz="2400" dirty="0">
                <a:latin typeface="+mn-ea"/>
              </a:rPr>
              <a:t>ミックスゾーン</a:t>
            </a:r>
            <a:endParaRPr kumimoji="1" lang="en-US" altLang="ja-JP" sz="2400" dirty="0">
              <a:latin typeface="+mn-ea"/>
            </a:endParaRPr>
          </a:p>
          <a:p>
            <a:pPr>
              <a:lnSpc>
                <a:spcPct val="150000"/>
              </a:lnSpc>
            </a:pPr>
            <a:r>
              <a:rPr lang="en-US" altLang="ja-JP" dirty="0">
                <a:solidFill>
                  <a:schemeClr val="tx1">
                    <a:lumMod val="75000"/>
                    <a:lumOff val="25000"/>
                  </a:schemeClr>
                </a:solidFill>
              </a:rPr>
              <a:t>V2V, V2I </a:t>
            </a:r>
            <a:r>
              <a:rPr lang="ja-JP" altLang="en-US" dirty="0">
                <a:solidFill>
                  <a:schemeClr val="tx1">
                    <a:lumMod val="75000"/>
                    <a:lumOff val="25000"/>
                  </a:schemeClr>
                </a:solidFill>
              </a:rPr>
              <a:t>通信を盗聴できない領域</a:t>
            </a:r>
            <a:endParaRPr lang="en-US" altLang="ja-JP" dirty="0">
              <a:solidFill>
                <a:schemeClr val="tx1">
                  <a:lumMod val="75000"/>
                  <a:lumOff val="25000"/>
                </a:schemeClr>
              </a:solidFill>
            </a:endParaRPr>
          </a:p>
          <a:p>
            <a:r>
              <a:rPr lang="ja-JP" altLang="en-US" dirty="0">
                <a:solidFill>
                  <a:schemeClr val="tx1">
                    <a:lumMod val="75000"/>
                    <a:lumOff val="25000"/>
                  </a:schemeClr>
                </a:solidFill>
              </a:rPr>
              <a:t>：</a:t>
            </a:r>
            <a:r>
              <a:rPr kumimoji="1" lang="en-US" altLang="ja-JP" dirty="0">
                <a:solidFill>
                  <a:schemeClr val="tx1">
                    <a:lumMod val="75000"/>
                    <a:lumOff val="25000"/>
                  </a:schemeClr>
                </a:solidFill>
              </a:rPr>
              <a:t>S3</a:t>
            </a:r>
            <a:r>
              <a:rPr kumimoji="1" lang="ja-JP" altLang="en-US" dirty="0">
                <a:solidFill>
                  <a:schemeClr val="tx1">
                    <a:lumMod val="75000"/>
                    <a:lumOff val="25000"/>
                  </a:schemeClr>
                </a:solidFill>
              </a:rPr>
              <a:t>だけで仮名変更可能</a:t>
            </a:r>
            <a:r>
              <a:rPr kumimoji="1" lang="en-US" altLang="ja-JP" dirty="0">
                <a:solidFill>
                  <a:schemeClr val="tx1">
                    <a:lumMod val="75000"/>
                    <a:lumOff val="25000"/>
                  </a:schemeClr>
                </a:solidFill>
              </a:rPr>
              <a:t> (8 </a:t>
            </a:r>
            <a:r>
              <a:rPr kumimoji="1" lang="ja-JP" altLang="en-US" dirty="0">
                <a:solidFill>
                  <a:schemeClr val="tx1">
                    <a:lumMod val="75000"/>
                    <a:lumOff val="25000"/>
                  </a:schemeClr>
                </a:solidFill>
              </a:rPr>
              <a:t>台</a:t>
            </a:r>
            <a:r>
              <a:rPr kumimoji="1" lang="en-US" altLang="ja-JP" dirty="0">
                <a:solidFill>
                  <a:schemeClr val="tx1">
                    <a:lumMod val="75000"/>
                    <a:lumOff val="25000"/>
                  </a:schemeClr>
                </a:solidFill>
              </a:rPr>
              <a:t>)</a:t>
            </a:r>
          </a:p>
          <a:p>
            <a:endParaRPr kumimoji="1" lang="en-US" altLang="ja-JP" dirty="0">
              <a:solidFill>
                <a:schemeClr val="tx1">
                  <a:lumMod val="75000"/>
                  <a:lumOff val="25000"/>
                </a:schemeClr>
              </a:solidFill>
            </a:endParaRPr>
          </a:p>
          <a:p>
            <a:r>
              <a:rPr lang="ja-JP" altLang="en-US" dirty="0">
                <a:solidFill>
                  <a:schemeClr val="tx1">
                    <a:lumMod val="75000"/>
                    <a:lumOff val="25000"/>
                  </a:schemeClr>
                </a:solidFill>
              </a:rPr>
              <a:t>ゾーンのトラフィック密度が⾼いほど</a:t>
            </a:r>
            <a:endParaRPr lang="en-US" altLang="ja-JP" dirty="0">
              <a:solidFill>
                <a:schemeClr val="tx1">
                  <a:lumMod val="75000"/>
                  <a:lumOff val="25000"/>
                </a:schemeClr>
              </a:solidFill>
            </a:endParaRPr>
          </a:p>
          <a:p>
            <a:r>
              <a:rPr lang="ja-JP" altLang="en-US" dirty="0">
                <a:solidFill>
                  <a:schemeClr val="tx1">
                    <a:lumMod val="75000"/>
                    <a:lumOff val="25000"/>
                  </a:schemeClr>
                </a:solidFill>
              </a:rPr>
              <a:t>標的⾞両の特定が困難になる</a:t>
            </a:r>
            <a:r>
              <a:rPr lang="en-US" altLang="ja-JP" dirty="0">
                <a:solidFill>
                  <a:schemeClr val="tx1">
                    <a:lumMod val="75000"/>
                    <a:lumOff val="25000"/>
                  </a:schemeClr>
                </a:solidFill>
              </a:rPr>
              <a:t>.</a:t>
            </a:r>
          </a:p>
          <a:p>
            <a:r>
              <a:rPr lang="en-US" altLang="ja-JP" dirty="0">
                <a:solidFill>
                  <a:srgbClr val="FF0000"/>
                </a:solidFill>
              </a:rPr>
              <a:t>	</a:t>
            </a:r>
            <a:r>
              <a:rPr lang="ja-JP" altLang="en-US" dirty="0">
                <a:solidFill>
                  <a:srgbClr val="FF0000"/>
                </a:solidFill>
              </a:rPr>
              <a:t>▼</a:t>
            </a:r>
            <a:endParaRPr lang="en-US" altLang="ja-JP" dirty="0">
              <a:solidFill>
                <a:srgbClr val="FF0000"/>
              </a:solidFill>
            </a:endParaRPr>
          </a:p>
          <a:p>
            <a:pPr>
              <a:lnSpc>
                <a:spcPct val="150000"/>
              </a:lnSpc>
            </a:pPr>
            <a:r>
              <a:rPr lang="ja-JP" altLang="en-US" sz="2400" dirty="0">
                <a:latin typeface="+mn-ea"/>
              </a:rPr>
              <a:t>ミックスグループ</a:t>
            </a:r>
            <a:endParaRPr lang="en-US" altLang="ja-JP" sz="2400" dirty="0">
              <a:latin typeface="+mn-ea"/>
            </a:endParaRPr>
          </a:p>
          <a:p>
            <a:r>
              <a:rPr lang="ja-JP" altLang="en-US" dirty="0">
                <a:solidFill>
                  <a:schemeClr val="tx1">
                    <a:lumMod val="75000"/>
                    <a:lumOff val="25000"/>
                  </a:schemeClr>
                </a:solidFill>
              </a:rPr>
              <a:t>ミックスゾーンを組み合わせた領域</a:t>
            </a:r>
            <a:endParaRPr lang="en-US" altLang="ja-JP" dirty="0">
              <a:latin typeface="+mn-ea"/>
            </a:endParaRPr>
          </a:p>
          <a:p>
            <a:r>
              <a:rPr kumimoji="1" lang="ja-JP" altLang="en-US" dirty="0">
                <a:solidFill>
                  <a:schemeClr val="tx1">
                    <a:lumMod val="75000"/>
                    <a:lumOff val="25000"/>
                  </a:schemeClr>
                </a:solidFill>
                <a:latin typeface="+mn-ea"/>
              </a:rPr>
              <a:t>：</a:t>
            </a:r>
            <a:r>
              <a:rPr kumimoji="1" lang="en-US" altLang="ja-JP" dirty="0">
                <a:solidFill>
                  <a:schemeClr val="tx1">
                    <a:lumMod val="75000"/>
                    <a:lumOff val="25000"/>
                  </a:schemeClr>
                </a:solidFill>
                <a:latin typeface="+mn-ea"/>
              </a:rPr>
              <a:t>S3</a:t>
            </a:r>
            <a:r>
              <a:rPr kumimoji="1" lang="ja-JP" altLang="en-US" dirty="0">
                <a:solidFill>
                  <a:schemeClr val="tx1">
                    <a:lumMod val="75000"/>
                    <a:lumOff val="25000"/>
                  </a:schemeClr>
                </a:solidFill>
                <a:latin typeface="+mn-ea"/>
              </a:rPr>
              <a:t>以外のスポットとも</a:t>
            </a:r>
            <a:r>
              <a:rPr lang="ja-JP" altLang="en-US" dirty="0">
                <a:solidFill>
                  <a:schemeClr val="tx1">
                    <a:lumMod val="75000"/>
                    <a:lumOff val="25000"/>
                  </a:schemeClr>
                </a:solidFill>
              </a:rPr>
              <a:t>仮名変更可能</a:t>
            </a:r>
            <a:r>
              <a:rPr lang="en-US" altLang="ja-JP" dirty="0">
                <a:solidFill>
                  <a:schemeClr val="tx1">
                    <a:lumMod val="75000"/>
                    <a:lumOff val="25000"/>
                  </a:schemeClr>
                </a:solidFill>
              </a:rPr>
              <a:t> (3+4+8+3 = 18 </a:t>
            </a:r>
            <a:r>
              <a:rPr lang="ja-JP" altLang="en-US" dirty="0">
                <a:solidFill>
                  <a:schemeClr val="tx1">
                    <a:lumMod val="75000"/>
                    <a:lumOff val="25000"/>
                  </a:schemeClr>
                </a:solidFill>
              </a:rPr>
              <a:t>台</a:t>
            </a:r>
            <a:r>
              <a:rPr lang="en-US" altLang="ja-JP" dirty="0">
                <a:solidFill>
                  <a:schemeClr val="tx1">
                    <a:lumMod val="75000"/>
                    <a:lumOff val="25000"/>
                  </a:schemeClr>
                </a:solidFill>
              </a:rPr>
              <a:t>)</a:t>
            </a:r>
          </a:p>
          <a:p>
            <a:endParaRPr lang="en-US" altLang="ja-JP" dirty="0">
              <a:solidFill>
                <a:schemeClr val="tx1">
                  <a:lumMod val="75000"/>
                  <a:lumOff val="25000"/>
                </a:schemeClr>
              </a:solidFill>
            </a:endParaRPr>
          </a:p>
          <a:p>
            <a:pPr>
              <a:lnSpc>
                <a:spcPct val="150000"/>
              </a:lnSpc>
            </a:pPr>
            <a:r>
              <a:rPr lang="ja-JP" altLang="en-US" sz="2400" dirty="0">
                <a:latin typeface="+mn-ea"/>
              </a:rPr>
              <a:t>難読化ベースのアプローチ</a:t>
            </a:r>
            <a:endParaRPr lang="en-US" altLang="ja-JP" sz="2400" dirty="0">
              <a:latin typeface="+mn-ea"/>
            </a:endParaRPr>
          </a:p>
          <a:p>
            <a:r>
              <a:rPr lang="ja-JP" altLang="en-US" dirty="0">
                <a:solidFill>
                  <a:schemeClr val="tx1">
                    <a:lumMod val="75000"/>
                    <a:lumOff val="25000"/>
                  </a:schemeClr>
                </a:solidFill>
              </a:rPr>
              <a:t>位置とビーコン周波数を混乱させる難読化プライバシースキームを提案</a:t>
            </a:r>
            <a:endParaRPr lang="en-US" altLang="ja-JP" dirty="0">
              <a:solidFill>
                <a:schemeClr val="tx1">
                  <a:lumMod val="75000"/>
                  <a:lumOff val="25000"/>
                </a:schemeClr>
              </a:solidFill>
            </a:endParaRPr>
          </a:p>
          <a:p>
            <a:r>
              <a:rPr lang="en-US" altLang="ja-JP" dirty="0">
                <a:solidFill>
                  <a:schemeClr val="tx1">
                    <a:lumMod val="75000"/>
                    <a:lumOff val="25000"/>
                  </a:schemeClr>
                </a:solidFill>
              </a:rPr>
              <a:t>	</a:t>
            </a:r>
            <a:r>
              <a:rPr lang="ja-JP" altLang="en-US" dirty="0">
                <a:solidFill>
                  <a:srgbClr val="FF0000"/>
                </a:solidFill>
              </a:rPr>
              <a:t>▼</a:t>
            </a:r>
            <a:endParaRPr kumimoji="1" lang="en-US" altLang="ja-JP" dirty="0">
              <a:solidFill>
                <a:schemeClr val="tx1">
                  <a:lumMod val="75000"/>
                  <a:lumOff val="25000"/>
                </a:schemeClr>
              </a:solidFill>
            </a:endParaRPr>
          </a:p>
          <a:p>
            <a:r>
              <a:rPr lang="ja-JP" altLang="en-US" dirty="0">
                <a:solidFill>
                  <a:schemeClr val="tx1">
                    <a:lumMod val="75000"/>
                    <a:lumOff val="25000"/>
                  </a:schemeClr>
                </a:solidFill>
              </a:rPr>
              <a:t>ミックスゾーンと⽐較して</a:t>
            </a:r>
            <a:r>
              <a:rPr lang="en-US" altLang="ja-JP" dirty="0">
                <a:solidFill>
                  <a:schemeClr val="tx1">
                    <a:lumMod val="75000"/>
                    <a:lumOff val="25000"/>
                  </a:schemeClr>
                </a:solidFill>
              </a:rPr>
              <a:t>, </a:t>
            </a:r>
          </a:p>
          <a:p>
            <a:r>
              <a:rPr lang="ja-JP" altLang="en-US" dirty="0">
                <a:solidFill>
                  <a:schemeClr val="tx1">
                    <a:lumMod val="75000"/>
                    <a:lumOff val="25000"/>
                  </a:schemeClr>
                </a:solidFill>
              </a:rPr>
              <a:t>安全性と責任のコストを抑え</a:t>
            </a:r>
            <a:r>
              <a:rPr lang="en-US" altLang="ja-JP" dirty="0">
                <a:solidFill>
                  <a:schemeClr val="tx1">
                    <a:lumMod val="75000"/>
                    <a:lumOff val="25000"/>
                  </a:schemeClr>
                </a:solidFill>
              </a:rPr>
              <a:t>, </a:t>
            </a:r>
            <a:r>
              <a:rPr lang="ja-JP" altLang="en-US" dirty="0">
                <a:solidFill>
                  <a:schemeClr val="tx1">
                    <a:lumMod val="75000"/>
                    <a:lumOff val="25000"/>
                  </a:schemeClr>
                </a:solidFill>
              </a:rPr>
              <a:t>⾞両位置のプライバシー保護可能</a:t>
            </a:r>
            <a:endParaRPr kumimoji="1" lang="en-US" altLang="ja-JP" dirty="0">
              <a:solidFill>
                <a:schemeClr val="tx1">
                  <a:lumMod val="75000"/>
                  <a:lumOff val="25000"/>
                </a:schemeClr>
              </a:solidFill>
            </a:endParaRPr>
          </a:p>
        </p:txBody>
      </p:sp>
      <p:sp>
        <p:nvSpPr>
          <p:cNvPr id="5" name="正方形/長方形 4">
            <a:extLst>
              <a:ext uri="{FF2B5EF4-FFF2-40B4-BE49-F238E27FC236}">
                <a16:creationId xmlns:a16="http://schemas.microsoft.com/office/drawing/2014/main" id="{F766BF38-A3C0-4143-A526-3A943C66506E}"/>
              </a:ext>
            </a:extLst>
          </p:cNvPr>
          <p:cNvSpPr/>
          <p:nvPr/>
        </p:nvSpPr>
        <p:spPr>
          <a:xfrm>
            <a:off x="352425" y="1449911"/>
            <a:ext cx="2543175" cy="37889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F766BF38-A3C0-4143-A526-3A943C66506E}"/>
              </a:ext>
            </a:extLst>
          </p:cNvPr>
          <p:cNvSpPr/>
          <p:nvPr/>
        </p:nvSpPr>
        <p:spPr>
          <a:xfrm>
            <a:off x="352425" y="3740153"/>
            <a:ext cx="2847975" cy="37464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F766BF38-A3C0-4143-A526-3A943C66506E}"/>
              </a:ext>
            </a:extLst>
          </p:cNvPr>
          <p:cNvSpPr/>
          <p:nvPr/>
        </p:nvSpPr>
        <p:spPr>
          <a:xfrm>
            <a:off x="396875" y="5101441"/>
            <a:ext cx="3921125" cy="38495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a:t>V</a:t>
            </a:r>
            <a:r>
              <a:rPr lang="en-US" altLang="ja-JP" sz="3200" dirty="0"/>
              <a:t>. LOCATION PRIVACY</a:t>
            </a:r>
            <a:endParaRPr kumimoji="1" lang="ja-JP" altLang="en-US" sz="3200" dirty="0"/>
          </a:p>
        </p:txBody>
      </p:sp>
      <p:sp>
        <p:nvSpPr>
          <p:cNvPr id="9" name="タイトル 1">
            <a:extLst>
              <a:ext uri="{FF2B5EF4-FFF2-40B4-BE49-F238E27FC236}">
                <a16:creationId xmlns:a16="http://schemas.microsoft.com/office/drawing/2014/main" id="{4B7AA42D-08B5-4850-A627-DF9B3E1DBD42}"/>
              </a:ext>
            </a:extLst>
          </p:cNvPr>
          <p:cNvSpPr txBox="1">
            <a:spLocks/>
          </p:cNvSpPr>
          <p:nvPr/>
        </p:nvSpPr>
        <p:spPr>
          <a:xfrm>
            <a:off x="508000" y="1085762"/>
            <a:ext cx="6480000" cy="3272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2400" dirty="0">
                <a:latin typeface="+mn-lt"/>
                <a:ea typeface="+mn-ea"/>
              </a:rPr>
              <a:t>C. </a:t>
            </a:r>
            <a:r>
              <a:rPr lang="en-US" altLang="ja-JP" sz="2400" dirty="0" err="1">
                <a:latin typeface="+mn-lt"/>
                <a:ea typeface="+mn-ea"/>
              </a:rPr>
              <a:t>Protction</a:t>
            </a:r>
            <a:r>
              <a:rPr lang="en-US" altLang="ja-JP" sz="2400" dirty="0">
                <a:latin typeface="+mn-lt"/>
                <a:ea typeface="+mn-ea"/>
              </a:rPr>
              <a:t> Mechanisms Against Tracking Attack</a:t>
            </a:r>
            <a:endParaRPr lang="ja-JP" altLang="en-US" sz="2400" dirty="0">
              <a:latin typeface="+mn-lt"/>
              <a:ea typeface="+mn-ea"/>
            </a:endParaRPr>
          </a:p>
        </p:txBody>
      </p:sp>
    </p:spTree>
    <p:extLst>
      <p:ext uri="{BB962C8B-B14F-4D97-AF65-F5344CB8AC3E}">
        <p14:creationId xmlns:p14="http://schemas.microsoft.com/office/powerpoint/2010/main" val="16556663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CA102564-FF28-634D-8280-79936C3E50A5}"/>
              </a:ext>
            </a:extLst>
          </p:cNvPr>
          <p:cNvGrpSpPr/>
          <p:nvPr/>
        </p:nvGrpSpPr>
        <p:grpSpPr>
          <a:xfrm>
            <a:off x="551792" y="1204906"/>
            <a:ext cx="6495394" cy="441434"/>
            <a:chOff x="551792" y="1204906"/>
            <a:chExt cx="6495394" cy="441434"/>
          </a:xfrm>
        </p:grpSpPr>
        <p:sp>
          <p:nvSpPr>
            <p:cNvPr id="5" name="正方形/長方形 4">
              <a:extLst>
                <a:ext uri="{FF2B5EF4-FFF2-40B4-BE49-F238E27FC236}">
                  <a16:creationId xmlns:a16="http://schemas.microsoft.com/office/drawing/2014/main" id="{8D08EA90-B55C-0444-B78C-E36E808A1DA2}"/>
                </a:ext>
              </a:extLst>
            </p:cNvPr>
            <p:cNvSpPr/>
            <p:nvPr/>
          </p:nvSpPr>
          <p:spPr>
            <a:xfrm>
              <a:off x="551792" y="1204906"/>
              <a:ext cx="6148553"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A24468F0-5DC7-3240-BD70-A6F78D06BD2D}"/>
                </a:ext>
              </a:extLst>
            </p:cNvPr>
            <p:cNvSpPr txBox="1"/>
            <p:nvPr/>
          </p:nvSpPr>
          <p:spPr>
            <a:xfrm>
              <a:off x="551792" y="1277007"/>
              <a:ext cx="6495394" cy="369332"/>
            </a:xfrm>
            <a:prstGeom prst="rect">
              <a:avLst/>
            </a:prstGeom>
            <a:noFill/>
          </p:spPr>
          <p:txBody>
            <a:bodyPr wrap="square" rtlCol="0">
              <a:spAutoFit/>
            </a:bodyPr>
            <a:lstStyle/>
            <a:p>
              <a:r>
                <a:rPr kumimoji="1" lang="en-US" altLang="ja-JP" dirty="0"/>
                <a:t>A. Significant Properties of Effective Trust Management </a:t>
              </a:r>
              <a:endParaRPr kumimoji="1" lang="ja-JP" altLang="en-US"/>
            </a:p>
          </p:txBody>
        </p:sp>
      </p:grpSp>
      <p:sp>
        <p:nvSpPr>
          <p:cNvPr id="6" name="テキスト ボックス 5">
            <a:extLst>
              <a:ext uri="{FF2B5EF4-FFF2-40B4-BE49-F238E27FC236}">
                <a16:creationId xmlns:a16="http://schemas.microsoft.com/office/drawing/2014/main" id="{2C42CA7E-1728-8043-8CFF-030AFBF8BAEF}"/>
              </a:ext>
            </a:extLst>
          </p:cNvPr>
          <p:cNvSpPr txBox="1"/>
          <p:nvPr/>
        </p:nvSpPr>
        <p:spPr>
          <a:xfrm>
            <a:off x="709448" y="2049517"/>
            <a:ext cx="2900855" cy="369332"/>
          </a:xfrm>
          <a:prstGeom prst="rect">
            <a:avLst/>
          </a:prstGeom>
          <a:noFill/>
        </p:spPr>
        <p:txBody>
          <a:bodyPr wrap="square" rtlCol="0">
            <a:spAutoFit/>
          </a:bodyPr>
          <a:lstStyle/>
          <a:p>
            <a:pPr marL="285750" indent="-285750">
              <a:buFont typeface="Wingdings" pitchFamily="2" charset="2"/>
              <a:buChar char="l"/>
            </a:pPr>
            <a:r>
              <a:rPr lang="ja-JP" altLang="en-US"/>
              <a:t>分散</a:t>
            </a:r>
            <a:r>
              <a:rPr lang="en-US" altLang="ja-JP" dirty="0"/>
              <a:t> (decentralization)</a:t>
            </a:r>
          </a:p>
        </p:txBody>
      </p:sp>
      <p:sp>
        <p:nvSpPr>
          <p:cNvPr id="7" name="テキスト ボックス 6">
            <a:extLst>
              <a:ext uri="{FF2B5EF4-FFF2-40B4-BE49-F238E27FC236}">
                <a16:creationId xmlns:a16="http://schemas.microsoft.com/office/drawing/2014/main" id="{63ABB9E0-3B1E-0446-985A-6D7B618B991B}"/>
              </a:ext>
            </a:extLst>
          </p:cNvPr>
          <p:cNvSpPr txBox="1"/>
          <p:nvPr/>
        </p:nvSpPr>
        <p:spPr>
          <a:xfrm>
            <a:off x="709447" y="3381795"/>
            <a:ext cx="4871545" cy="369332"/>
          </a:xfrm>
          <a:prstGeom prst="rect">
            <a:avLst/>
          </a:prstGeom>
          <a:noFill/>
        </p:spPr>
        <p:txBody>
          <a:bodyPr wrap="square" rtlCol="0">
            <a:spAutoFit/>
          </a:bodyPr>
          <a:lstStyle/>
          <a:p>
            <a:pPr marL="285750" indent="-285750">
              <a:buFont typeface="Wingdings" pitchFamily="2" charset="2"/>
              <a:buChar char="l"/>
            </a:pPr>
            <a:r>
              <a:rPr lang="ja-JP" altLang="en-US"/>
              <a:t>リアルタイム性約</a:t>
            </a:r>
            <a:r>
              <a:rPr lang="en-US" altLang="ja-JP" dirty="0"/>
              <a:t> (real-time constraint)</a:t>
            </a:r>
          </a:p>
        </p:txBody>
      </p:sp>
      <p:sp>
        <p:nvSpPr>
          <p:cNvPr id="8" name="テキスト ボックス 7">
            <a:extLst>
              <a:ext uri="{FF2B5EF4-FFF2-40B4-BE49-F238E27FC236}">
                <a16:creationId xmlns:a16="http://schemas.microsoft.com/office/drawing/2014/main" id="{5736AF86-8128-0747-A75F-D184304DD91A}"/>
              </a:ext>
            </a:extLst>
          </p:cNvPr>
          <p:cNvSpPr txBox="1"/>
          <p:nvPr/>
        </p:nvSpPr>
        <p:spPr>
          <a:xfrm>
            <a:off x="709447" y="4735686"/>
            <a:ext cx="4461642" cy="369332"/>
          </a:xfrm>
          <a:prstGeom prst="rect">
            <a:avLst/>
          </a:prstGeom>
          <a:noFill/>
        </p:spPr>
        <p:txBody>
          <a:bodyPr wrap="square" rtlCol="0">
            <a:spAutoFit/>
          </a:bodyPr>
          <a:lstStyle/>
          <a:p>
            <a:pPr marL="285750" indent="-285750">
              <a:buFont typeface="Wingdings" pitchFamily="2" charset="2"/>
              <a:buChar char="l"/>
            </a:pPr>
            <a:r>
              <a:rPr lang="ja-JP" altLang="en-US"/>
              <a:t>情報の希薄性</a:t>
            </a:r>
            <a:r>
              <a:rPr lang="en-US" altLang="ja-JP" dirty="0"/>
              <a:t> (information sparsity)</a:t>
            </a:r>
          </a:p>
        </p:txBody>
      </p:sp>
      <p:sp>
        <p:nvSpPr>
          <p:cNvPr id="12" name="テキスト ボックス 11">
            <a:extLst>
              <a:ext uri="{FF2B5EF4-FFF2-40B4-BE49-F238E27FC236}">
                <a16:creationId xmlns:a16="http://schemas.microsoft.com/office/drawing/2014/main" id="{36F7B226-4FB7-2041-9602-B940FD9DD27C}"/>
              </a:ext>
            </a:extLst>
          </p:cNvPr>
          <p:cNvSpPr txBox="1"/>
          <p:nvPr/>
        </p:nvSpPr>
        <p:spPr>
          <a:xfrm>
            <a:off x="1126740" y="2484450"/>
            <a:ext cx="2523468" cy="369332"/>
          </a:xfrm>
          <a:prstGeom prst="rect">
            <a:avLst/>
          </a:prstGeom>
          <a:noFill/>
        </p:spPr>
        <p:txBody>
          <a:bodyPr wrap="square" rtlCol="0">
            <a:spAutoFit/>
          </a:bodyPr>
          <a:lstStyle/>
          <a:p>
            <a:r>
              <a:rPr kumimoji="1" lang="ja-JP" altLang="en-US"/>
              <a:t>・動的で分散性が高い</a:t>
            </a:r>
          </a:p>
        </p:txBody>
      </p:sp>
      <p:sp>
        <p:nvSpPr>
          <p:cNvPr id="13" name="テキスト ボックス 12">
            <a:extLst>
              <a:ext uri="{FF2B5EF4-FFF2-40B4-BE49-F238E27FC236}">
                <a16:creationId xmlns:a16="http://schemas.microsoft.com/office/drawing/2014/main" id="{F169DC41-632D-AF44-B414-C24413695A1D}"/>
              </a:ext>
            </a:extLst>
          </p:cNvPr>
          <p:cNvSpPr txBox="1"/>
          <p:nvPr/>
        </p:nvSpPr>
        <p:spPr>
          <a:xfrm>
            <a:off x="1126739" y="2897505"/>
            <a:ext cx="4044349" cy="369332"/>
          </a:xfrm>
          <a:prstGeom prst="rect">
            <a:avLst/>
          </a:prstGeom>
          <a:noFill/>
        </p:spPr>
        <p:txBody>
          <a:bodyPr wrap="square" rtlCol="0">
            <a:spAutoFit/>
          </a:bodyPr>
          <a:lstStyle/>
          <a:p>
            <a:r>
              <a:rPr kumimoji="1" lang="ja-JP" altLang="en-US"/>
              <a:t>・分散によりセキュリティ面を考慮</a:t>
            </a:r>
          </a:p>
        </p:txBody>
      </p:sp>
      <p:sp>
        <p:nvSpPr>
          <p:cNvPr id="14" name="テキスト ボックス 13">
            <a:extLst>
              <a:ext uri="{FF2B5EF4-FFF2-40B4-BE49-F238E27FC236}">
                <a16:creationId xmlns:a16="http://schemas.microsoft.com/office/drawing/2014/main" id="{0A7BF684-071A-414C-8E71-1AA6440E2D85}"/>
              </a:ext>
            </a:extLst>
          </p:cNvPr>
          <p:cNvSpPr txBox="1"/>
          <p:nvPr/>
        </p:nvSpPr>
        <p:spPr>
          <a:xfrm>
            <a:off x="1536643" y="4254888"/>
            <a:ext cx="4044349" cy="369332"/>
          </a:xfrm>
          <a:prstGeom prst="rect">
            <a:avLst/>
          </a:prstGeom>
          <a:noFill/>
        </p:spPr>
        <p:txBody>
          <a:bodyPr wrap="square" rtlCol="0">
            <a:spAutoFit/>
          </a:bodyPr>
          <a:lstStyle/>
          <a:p>
            <a:r>
              <a:rPr lang="ja-JP" altLang="en-US"/>
              <a:t>→</a:t>
            </a:r>
            <a:r>
              <a:rPr lang="en-US" altLang="ja-JP" dirty="0"/>
              <a:t> </a:t>
            </a:r>
            <a:r>
              <a:rPr kumimoji="1" lang="ja-JP" altLang="en-US"/>
              <a:t>信頼性を迅速に判断する</a:t>
            </a:r>
            <a:endParaRPr kumimoji="1" lang="en-US" altLang="ja-JP" dirty="0"/>
          </a:p>
        </p:txBody>
      </p:sp>
      <p:sp>
        <p:nvSpPr>
          <p:cNvPr id="15" name="テキスト ボックス 14">
            <a:extLst>
              <a:ext uri="{FF2B5EF4-FFF2-40B4-BE49-F238E27FC236}">
                <a16:creationId xmlns:a16="http://schemas.microsoft.com/office/drawing/2014/main" id="{8728D6D0-A199-D945-8EDC-8302EAD684A9}"/>
              </a:ext>
            </a:extLst>
          </p:cNvPr>
          <p:cNvSpPr txBox="1"/>
          <p:nvPr/>
        </p:nvSpPr>
        <p:spPr>
          <a:xfrm>
            <a:off x="1126739" y="3810866"/>
            <a:ext cx="4044349" cy="369332"/>
          </a:xfrm>
          <a:prstGeom prst="rect">
            <a:avLst/>
          </a:prstGeom>
          <a:noFill/>
        </p:spPr>
        <p:txBody>
          <a:bodyPr wrap="square" rtlCol="0">
            <a:spAutoFit/>
          </a:bodyPr>
          <a:lstStyle/>
          <a:p>
            <a:r>
              <a:rPr kumimoji="1" lang="ja-JP" altLang="en-US"/>
              <a:t>・トポロジ変化が激しい</a:t>
            </a:r>
            <a:endParaRPr kumimoji="1" lang="en-US" altLang="ja-JP" dirty="0"/>
          </a:p>
        </p:txBody>
      </p:sp>
      <p:sp>
        <p:nvSpPr>
          <p:cNvPr id="16" name="テキスト ボックス 15">
            <a:extLst>
              <a:ext uri="{FF2B5EF4-FFF2-40B4-BE49-F238E27FC236}">
                <a16:creationId xmlns:a16="http://schemas.microsoft.com/office/drawing/2014/main" id="{0C4A31D2-A048-254D-92AF-D39D0D8C3E32}"/>
              </a:ext>
            </a:extLst>
          </p:cNvPr>
          <p:cNvSpPr txBox="1"/>
          <p:nvPr/>
        </p:nvSpPr>
        <p:spPr>
          <a:xfrm>
            <a:off x="1126739" y="5179487"/>
            <a:ext cx="4044349" cy="369332"/>
          </a:xfrm>
          <a:prstGeom prst="rect">
            <a:avLst/>
          </a:prstGeom>
          <a:noFill/>
        </p:spPr>
        <p:txBody>
          <a:bodyPr wrap="square" rtlCol="0">
            <a:spAutoFit/>
          </a:bodyPr>
          <a:lstStyle/>
          <a:p>
            <a:r>
              <a:rPr kumimoji="1" lang="ja-JP" altLang="en-US"/>
              <a:t>・</a:t>
            </a:r>
            <a:r>
              <a:rPr lang="ja-JP" altLang="en-US"/>
              <a:t>通信回数が少ない</a:t>
            </a:r>
            <a:endParaRPr kumimoji="1" lang="en-US" altLang="ja-JP" dirty="0"/>
          </a:p>
        </p:txBody>
      </p:sp>
      <p:sp>
        <p:nvSpPr>
          <p:cNvPr id="21" name="テキスト ボックス 20">
            <a:extLst>
              <a:ext uri="{FF2B5EF4-FFF2-40B4-BE49-F238E27FC236}">
                <a16:creationId xmlns:a16="http://schemas.microsoft.com/office/drawing/2014/main" id="{7E67592D-B2E0-BE46-B565-35D4FE5AC749}"/>
              </a:ext>
            </a:extLst>
          </p:cNvPr>
          <p:cNvSpPr txBox="1"/>
          <p:nvPr/>
        </p:nvSpPr>
        <p:spPr>
          <a:xfrm>
            <a:off x="1588128" y="5623288"/>
            <a:ext cx="4044349" cy="369332"/>
          </a:xfrm>
          <a:prstGeom prst="rect">
            <a:avLst/>
          </a:prstGeom>
          <a:noFill/>
        </p:spPr>
        <p:txBody>
          <a:bodyPr wrap="square" rtlCol="0">
            <a:spAutoFit/>
          </a:bodyPr>
          <a:lstStyle/>
          <a:p>
            <a:r>
              <a:rPr kumimoji="1" lang="ja-JP" altLang="en-US"/>
              <a:t>→</a:t>
            </a:r>
            <a:r>
              <a:rPr kumimoji="1" lang="en-US" altLang="ja-JP" dirty="0"/>
              <a:t> </a:t>
            </a:r>
            <a:r>
              <a:rPr kumimoji="1" lang="ja-JP" altLang="en-US"/>
              <a:t>統計的なデータが作れない</a:t>
            </a:r>
            <a:endParaRPr kumimoji="1" lang="en-US" altLang="ja-JP" dirty="0"/>
          </a:p>
        </p:txBody>
      </p:sp>
      <p:sp>
        <p:nvSpPr>
          <p:cNvPr id="17"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a:t>
            </a:r>
            <a:r>
              <a:rPr lang="en-US" altLang="ja-JP" sz="3200" dirty="0">
                <a:latin typeface="Calibri" panose="020F0502020204030204" pitchFamily="34" charset="0"/>
                <a:cs typeface="Calibri" panose="020F0502020204030204" pitchFamily="34" charset="0"/>
              </a:rPr>
              <a:t>I</a:t>
            </a:r>
            <a:r>
              <a:rPr lang="en-US" altLang="ja-JP" sz="3200" dirty="0"/>
              <a:t>. </a:t>
            </a:r>
            <a:r>
              <a:rPr lang="en-US" altLang="ja-JP" sz="3200" dirty="0">
                <a:latin typeface="Calibri" panose="020F0502020204030204" pitchFamily="34" charset="0"/>
                <a:cs typeface="Calibri" panose="020F0502020204030204" pitchFamily="34" charset="0"/>
              </a:rPr>
              <a:t>TRUST MANAGEMENT</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55329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FBEF9360-0F7F-A342-B9CD-F83807F998B9}"/>
              </a:ext>
            </a:extLst>
          </p:cNvPr>
          <p:cNvGrpSpPr/>
          <p:nvPr/>
        </p:nvGrpSpPr>
        <p:grpSpPr>
          <a:xfrm>
            <a:off x="551792" y="1204906"/>
            <a:ext cx="6495394" cy="441434"/>
            <a:chOff x="551792" y="1204906"/>
            <a:chExt cx="6495394" cy="441434"/>
          </a:xfrm>
        </p:grpSpPr>
        <p:sp>
          <p:nvSpPr>
            <p:cNvPr id="5" name="正方形/長方形 4">
              <a:extLst>
                <a:ext uri="{FF2B5EF4-FFF2-40B4-BE49-F238E27FC236}">
                  <a16:creationId xmlns:a16="http://schemas.microsoft.com/office/drawing/2014/main" id="{CC657816-B4A1-EE4B-B21D-BC5D6B634316}"/>
                </a:ext>
              </a:extLst>
            </p:cNvPr>
            <p:cNvSpPr/>
            <p:nvPr/>
          </p:nvSpPr>
          <p:spPr>
            <a:xfrm>
              <a:off x="551792" y="1204906"/>
              <a:ext cx="6148553"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2912D5B8-5882-7E49-93B4-CBEF4F3F5043}"/>
                </a:ext>
              </a:extLst>
            </p:cNvPr>
            <p:cNvSpPr txBox="1"/>
            <p:nvPr/>
          </p:nvSpPr>
          <p:spPr>
            <a:xfrm>
              <a:off x="551792" y="1277007"/>
              <a:ext cx="6495394" cy="369332"/>
            </a:xfrm>
            <a:prstGeom prst="rect">
              <a:avLst/>
            </a:prstGeom>
            <a:noFill/>
          </p:spPr>
          <p:txBody>
            <a:bodyPr wrap="square" rtlCol="0">
              <a:spAutoFit/>
            </a:bodyPr>
            <a:lstStyle/>
            <a:p>
              <a:r>
                <a:rPr kumimoji="1" lang="en-US" altLang="ja-JP" dirty="0"/>
                <a:t>A. Significant Properties of Effective Trust Management </a:t>
              </a:r>
              <a:endParaRPr kumimoji="1" lang="ja-JP" altLang="en-US"/>
            </a:p>
          </p:txBody>
        </p:sp>
      </p:grpSp>
      <p:sp>
        <p:nvSpPr>
          <p:cNvPr id="7" name="テキスト ボックス 6">
            <a:extLst>
              <a:ext uri="{FF2B5EF4-FFF2-40B4-BE49-F238E27FC236}">
                <a16:creationId xmlns:a16="http://schemas.microsoft.com/office/drawing/2014/main" id="{45E4F1CE-E787-2344-B824-5AC93EFBF0A4}"/>
              </a:ext>
            </a:extLst>
          </p:cNvPr>
          <p:cNvSpPr txBox="1"/>
          <p:nvPr/>
        </p:nvSpPr>
        <p:spPr>
          <a:xfrm>
            <a:off x="709447" y="2063992"/>
            <a:ext cx="2548104" cy="369332"/>
          </a:xfrm>
          <a:prstGeom prst="rect">
            <a:avLst/>
          </a:prstGeom>
          <a:noFill/>
        </p:spPr>
        <p:txBody>
          <a:bodyPr wrap="square" rtlCol="0">
            <a:spAutoFit/>
          </a:bodyPr>
          <a:lstStyle/>
          <a:p>
            <a:pPr marL="285750" indent="-285750">
              <a:buFont typeface="Wingdings" pitchFamily="2" charset="2"/>
              <a:buChar char="l"/>
            </a:pPr>
            <a:r>
              <a:rPr lang="ja-JP" altLang="en-US"/>
              <a:t>拡張性</a:t>
            </a:r>
            <a:r>
              <a:rPr lang="en-US" altLang="ja-JP" dirty="0"/>
              <a:t> (scalability)</a:t>
            </a:r>
          </a:p>
        </p:txBody>
      </p:sp>
      <p:sp>
        <p:nvSpPr>
          <p:cNvPr id="8" name="テキスト ボックス 7">
            <a:extLst>
              <a:ext uri="{FF2B5EF4-FFF2-40B4-BE49-F238E27FC236}">
                <a16:creationId xmlns:a16="http://schemas.microsoft.com/office/drawing/2014/main" id="{8EA1A2D0-1EDD-314C-93E8-A02A05CDA83E}"/>
              </a:ext>
            </a:extLst>
          </p:cNvPr>
          <p:cNvSpPr txBox="1"/>
          <p:nvPr/>
        </p:nvSpPr>
        <p:spPr>
          <a:xfrm>
            <a:off x="551792" y="3472349"/>
            <a:ext cx="2962934" cy="369332"/>
          </a:xfrm>
          <a:prstGeom prst="rect">
            <a:avLst/>
          </a:prstGeom>
          <a:noFill/>
        </p:spPr>
        <p:txBody>
          <a:bodyPr wrap="square" rtlCol="0">
            <a:spAutoFit/>
          </a:bodyPr>
          <a:lstStyle/>
          <a:p>
            <a:pPr marL="285750" indent="-285750" algn="ctr">
              <a:buFont typeface="Wingdings" pitchFamily="2" charset="2"/>
              <a:buChar char="l"/>
            </a:pPr>
            <a:r>
              <a:rPr lang="ja-JP" altLang="en-US"/>
              <a:t>プライバシー</a:t>
            </a:r>
            <a:r>
              <a:rPr lang="en-US" altLang="ja-JP" dirty="0"/>
              <a:t>(privacy)</a:t>
            </a:r>
          </a:p>
        </p:txBody>
      </p:sp>
      <p:sp>
        <p:nvSpPr>
          <p:cNvPr id="9" name="テキスト ボックス 8">
            <a:extLst>
              <a:ext uri="{FF2B5EF4-FFF2-40B4-BE49-F238E27FC236}">
                <a16:creationId xmlns:a16="http://schemas.microsoft.com/office/drawing/2014/main" id="{7B877CD4-70AE-D949-A0EF-5B45074EC5FD}"/>
              </a:ext>
            </a:extLst>
          </p:cNvPr>
          <p:cNvSpPr txBox="1"/>
          <p:nvPr/>
        </p:nvSpPr>
        <p:spPr>
          <a:xfrm>
            <a:off x="701562" y="4909001"/>
            <a:ext cx="2684576" cy="369332"/>
          </a:xfrm>
          <a:prstGeom prst="rect">
            <a:avLst/>
          </a:prstGeom>
          <a:noFill/>
        </p:spPr>
        <p:txBody>
          <a:bodyPr wrap="square" rtlCol="0">
            <a:spAutoFit/>
          </a:bodyPr>
          <a:lstStyle/>
          <a:p>
            <a:pPr marL="285750" indent="-285750">
              <a:buFont typeface="Wingdings" pitchFamily="2" charset="2"/>
              <a:buChar char="l"/>
            </a:pPr>
            <a:r>
              <a:rPr lang="ja-JP" altLang="en-US"/>
              <a:t>堅牢性</a:t>
            </a:r>
            <a:r>
              <a:rPr lang="en-US" altLang="ja-JP" dirty="0"/>
              <a:t> (robustness)</a:t>
            </a:r>
          </a:p>
        </p:txBody>
      </p:sp>
      <p:sp>
        <p:nvSpPr>
          <p:cNvPr id="10" name="テキスト ボックス 9">
            <a:extLst>
              <a:ext uri="{FF2B5EF4-FFF2-40B4-BE49-F238E27FC236}">
                <a16:creationId xmlns:a16="http://schemas.microsoft.com/office/drawing/2014/main" id="{1FFC18EE-9224-7846-802A-E13A9A5919A6}"/>
              </a:ext>
            </a:extLst>
          </p:cNvPr>
          <p:cNvSpPr txBox="1"/>
          <p:nvPr/>
        </p:nvSpPr>
        <p:spPr>
          <a:xfrm>
            <a:off x="1483926" y="2917555"/>
            <a:ext cx="4002473" cy="369332"/>
          </a:xfrm>
          <a:prstGeom prst="rect">
            <a:avLst/>
          </a:prstGeom>
          <a:noFill/>
        </p:spPr>
        <p:txBody>
          <a:bodyPr wrap="square" rtlCol="0">
            <a:spAutoFit/>
          </a:bodyPr>
          <a:lstStyle/>
          <a:p>
            <a:r>
              <a:rPr kumimoji="1" lang="ja-JP" altLang="en-US"/>
              <a:t>→</a:t>
            </a:r>
            <a:r>
              <a:rPr kumimoji="1" lang="en-US" altLang="ja-JP" dirty="0"/>
              <a:t> </a:t>
            </a:r>
            <a:r>
              <a:rPr kumimoji="1" lang="ja-JP" altLang="en-US"/>
              <a:t>冗長な情報を迅速に分析する</a:t>
            </a:r>
          </a:p>
        </p:txBody>
      </p:sp>
      <p:sp>
        <p:nvSpPr>
          <p:cNvPr id="12" name="テキスト ボックス 11">
            <a:extLst>
              <a:ext uri="{FF2B5EF4-FFF2-40B4-BE49-F238E27FC236}">
                <a16:creationId xmlns:a16="http://schemas.microsoft.com/office/drawing/2014/main" id="{9F40B51C-D091-A641-8738-79EE7EE677F2}"/>
              </a:ext>
            </a:extLst>
          </p:cNvPr>
          <p:cNvSpPr txBox="1"/>
          <p:nvPr/>
        </p:nvSpPr>
        <p:spPr>
          <a:xfrm>
            <a:off x="1069589" y="2512000"/>
            <a:ext cx="5316924" cy="369332"/>
          </a:xfrm>
          <a:prstGeom prst="rect">
            <a:avLst/>
          </a:prstGeom>
          <a:noFill/>
        </p:spPr>
        <p:txBody>
          <a:bodyPr wrap="square" rtlCol="0">
            <a:spAutoFit/>
          </a:bodyPr>
          <a:lstStyle/>
          <a:p>
            <a:r>
              <a:rPr kumimoji="1" lang="ja-JP" altLang="en-US"/>
              <a:t>・大量のメッセージがブロードキャストされる</a:t>
            </a:r>
          </a:p>
        </p:txBody>
      </p:sp>
      <p:sp>
        <p:nvSpPr>
          <p:cNvPr id="13" name="テキスト ボックス 12">
            <a:extLst>
              <a:ext uri="{FF2B5EF4-FFF2-40B4-BE49-F238E27FC236}">
                <a16:creationId xmlns:a16="http://schemas.microsoft.com/office/drawing/2014/main" id="{60040C3D-E010-C146-B063-1238599FECCC}"/>
              </a:ext>
            </a:extLst>
          </p:cNvPr>
          <p:cNvSpPr txBox="1"/>
          <p:nvPr/>
        </p:nvSpPr>
        <p:spPr>
          <a:xfrm>
            <a:off x="1069589" y="3886901"/>
            <a:ext cx="6331336" cy="369332"/>
          </a:xfrm>
          <a:prstGeom prst="rect">
            <a:avLst/>
          </a:prstGeom>
          <a:noFill/>
        </p:spPr>
        <p:txBody>
          <a:bodyPr wrap="square" rtlCol="0">
            <a:spAutoFit/>
          </a:bodyPr>
          <a:lstStyle/>
          <a:p>
            <a:r>
              <a:rPr kumimoji="1" lang="ja-JP" altLang="en-US"/>
              <a:t>・信頼性に確保のために位置情報などが必要なときもある</a:t>
            </a:r>
          </a:p>
        </p:txBody>
      </p:sp>
      <p:sp>
        <p:nvSpPr>
          <p:cNvPr id="14" name="テキスト ボックス 13">
            <a:extLst>
              <a:ext uri="{FF2B5EF4-FFF2-40B4-BE49-F238E27FC236}">
                <a16:creationId xmlns:a16="http://schemas.microsoft.com/office/drawing/2014/main" id="{86C673F9-9357-9241-8BD7-B5C730577192}"/>
              </a:ext>
            </a:extLst>
          </p:cNvPr>
          <p:cNvSpPr txBox="1"/>
          <p:nvPr/>
        </p:nvSpPr>
        <p:spPr>
          <a:xfrm>
            <a:off x="1483926" y="4324737"/>
            <a:ext cx="4002473" cy="369332"/>
          </a:xfrm>
          <a:prstGeom prst="rect">
            <a:avLst/>
          </a:prstGeom>
          <a:noFill/>
        </p:spPr>
        <p:txBody>
          <a:bodyPr wrap="square" rtlCol="0">
            <a:spAutoFit/>
          </a:bodyPr>
          <a:lstStyle/>
          <a:p>
            <a:r>
              <a:rPr kumimoji="1" lang="ja-JP" altLang="en-US"/>
              <a:t>→</a:t>
            </a:r>
            <a:r>
              <a:rPr kumimoji="1" lang="en-US" altLang="ja-JP" dirty="0"/>
              <a:t> </a:t>
            </a:r>
            <a:r>
              <a:rPr kumimoji="1" lang="ja-JP" altLang="en-US"/>
              <a:t>プライバシー保護</a:t>
            </a:r>
          </a:p>
        </p:txBody>
      </p:sp>
      <p:sp>
        <p:nvSpPr>
          <p:cNvPr id="15" name="テキスト ボックス 14">
            <a:extLst>
              <a:ext uri="{FF2B5EF4-FFF2-40B4-BE49-F238E27FC236}">
                <a16:creationId xmlns:a16="http://schemas.microsoft.com/office/drawing/2014/main" id="{C880F5FD-DAC4-CF4F-9B72-4D003977DA62}"/>
              </a:ext>
            </a:extLst>
          </p:cNvPr>
          <p:cNvSpPr txBox="1"/>
          <p:nvPr/>
        </p:nvSpPr>
        <p:spPr>
          <a:xfrm>
            <a:off x="1082890" y="5361791"/>
            <a:ext cx="3660560" cy="369332"/>
          </a:xfrm>
          <a:prstGeom prst="rect">
            <a:avLst/>
          </a:prstGeom>
          <a:noFill/>
        </p:spPr>
        <p:txBody>
          <a:bodyPr wrap="square" rtlCol="0">
            <a:spAutoFit/>
          </a:bodyPr>
          <a:lstStyle/>
          <a:p>
            <a:r>
              <a:rPr kumimoji="1" lang="ja-JP" altLang="en-US"/>
              <a:t>・信頼管理システムが標的になる</a:t>
            </a:r>
          </a:p>
        </p:txBody>
      </p:sp>
      <p:sp>
        <p:nvSpPr>
          <p:cNvPr id="16" name="テキスト ボックス 15">
            <a:extLst>
              <a:ext uri="{FF2B5EF4-FFF2-40B4-BE49-F238E27FC236}">
                <a16:creationId xmlns:a16="http://schemas.microsoft.com/office/drawing/2014/main" id="{001A1F31-3694-084F-B152-5066B42D4BCE}"/>
              </a:ext>
            </a:extLst>
          </p:cNvPr>
          <p:cNvSpPr txBox="1"/>
          <p:nvPr/>
        </p:nvSpPr>
        <p:spPr>
          <a:xfrm>
            <a:off x="1483926" y="5813980"/>
            <a:ext cx="3660560" cy="369332"/>
          </a:xfrm>
          <a:prstGeom prst="rect">
            <a:avLst/>
          </a:prstGeom>
          <a:noFill/>
        </p:spPr>
        <p:txBody>
          <a:bodyPr wrap="square" rtlCol="0">
            <a:spAutoFit/>
          </a:bodyPr>
          <a:lstStyle/>
          <a:p>
            <a:r>
              <a:rPr lang="ja-JP" altLang="en-US"/>
              <a:t>→</a:t>
            </a:r>
            <a:r>
              <a:rPr lang="en-US" altLang="ja-JP" dirty="0"/>
              <a:t> </a:t>
            </a:r>
            <a:r>
              <a:rPr lang="ja-JP" altLang="en-US"/>
              <a:t>信頼管理自体の堅牢性を確保</a:t>
            </a:r>
            <a:endParaRPr kumimoji="1" lang="ja-JP" altLang="en-US"/>
          </a:p>
        </p:txBody>
      </p:sp>
      <p:sp>
        <p:nvSpPr>
          <p:cNvPr id="17"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a:t>
            </a:r>
            <a:r>
              <a:rPr lang="en-US" altLang="ja-JP" sz="3200" dirty="0">
                <a:latin typeface="Calibri" panose="020F0502020204030204" pitchFamily="34" charset="0"/>
                <a:cs typeface="Calibri" panose="020F0502020204030204" pitchFamily="34" charset="0"/>
              </a:rPr>
              <a:t>I</a:t>
            </a:r>
            <a:r>
              <a:rPr lang="en-US" altLang="ja-JP" sz="3200" dirty="0"/>
              <a:t>. </a:t>
            </a:r>
            <a:r>
              <a:rPr lang="en-US" altLang="ja-JP" sz="3200" dirty="0">
                <a:latin typeface="Calibri" panose="020F0502020204030204" pitchFamily="34" charset="0"/>
                <a:cs typeface="Calibri" panose="020F0502020204030204" pitchFamily="34" charset="0"/>
              </a:rPr>
              <a:t>TRUST MANAGEMENT</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32053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図 24" descr="抽象, 挿絵 が含まれている画像&#10;&#10;自動的に生成された説明">
            <a:extLst>
              <a:ext uri="{FF2B5EF4-FFF2-40B4-BE49-F238E27FC236}">
                <a16:creationId xmlns:a16="http://schemas.microsoft.com/office/drawing/2014/main" id="{9F80A6B3-D93A-0B4E-A45F-68679666AD5F}"/>
              </a:ext>
            </a:extLst>
          </p:cNvPr>
          <p:cNvPicPr>
            <a:picLocks noChangeAspect="1"/>
          </p:cNvPicPr>
          <p:nvPr/>
        </p:nvPicPr>
        <p:blipFill>
          <a:blip r:embed="rId2"/>
          <a:stretch>
            <a:fillRect/>
          </a:stretch>
        </p:blipFill>
        <p:spPr>
          <a:xfrm>
            <a:off x="2937620" y="3121521"/>
            <a:ext cx="838200" cy="749300"/>
          </a:xfrm>
          <a:prstGeom prst="rect">
            <a:avLst/>
          </a:prstGeom>
        </p:spPr>
      </p:pic>
      <p:grpSp>
        <p:nvGrpSpPr>
          <p:cNvPr id="7" name="グループ化 6">
            <a:extLst>
              <a:ext uri="{FF2B5EF4-FFF2-40B4-BE49-F238E27FC236}">
                <a16:creationId xmlns:a16="http://schemas.microsoft.com/office/drawing/2014/main" id="{23C9BD94-4556-DA4D-9F7F-557D397C44A1}"/>
              </a:ext>
            </a:extLst>
          </p:cNvPr>
          <p:cNvGrpSpPr/>
          <p:nvPr/>
        </p:nvGrpSpPr>
        <p:grpSpPr>
          <a:xfrm>
            <a:off x="551792" y="1204906"/>
            <a:ext cx="4452939" cy="441434"/>
            <a:chOff x="551792" y="1204906"/>
            <a:chExt cx="4452939" cy="441434"/>
          </a:xfrm>
        </p:grpSpPr>
        <p:sp>
          <p:nvSpPr>
            <p:cNvPr id="5" name="正方形/長方形 4">
              <a:extLst>
                <a:ext uri="{FF2B5EF4-FFF2-40B4-BE49-F238E27FC236}">
                  <a16:creationId xmlns:a16="http://schemas.microsoft.com/office/drawing/2014/main" id="{5BB20AE1-0D21-F541-94DD-3CF338F8BC16}"/>
                </a:ext>
              </a:extLst>
            </p:cNvPr>
            <p:cNvSpPr/>
            <p:nvPr/>
          </p:nvSpPr>
          <p:spPr>
            <a:xfrm>
              <a:off x="551793" y="1204906"/>
              <a:ext cx="445293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A0F608C0-ADCB-7549-8EDC-36138CDA1CEE}"/>
                </a:ext>
              </a:extLst>
            </p:cNvPr>
            <p:cNvSpPr txBox="1"/>
            <p:nvPr/>
          </p:nvSpPr>
          <p:spPr>
            <a:xfrm>
              <a:off x="551792" y="1277007"/>
              <a:ext cx="4405971" cy="369332"/>
            </a:xfrm>
            <a:prstGeom prst="rect">
              <a:avLst/>
            </a:prstGeom>
            <a:noFill/>
          </p:spPr>
          <p:txBody>
            <a:bodyPr wrap="square" rtlCol="0">
              <a:spAutoFit/>
            </a:bodyPr>
            <a:lstStyle/>
            <a:p>
              <a:r>
                <a:rPr lang="en-US" altLang="ja-JP" dirty="0"/>
                <a:t>B</a:t>
              </a:r>
              <a:r>
                <a:rPr kumimoji="1" lang="en-US" altLang="ja-JP" dirty="0"/>
                <a:t>. Trust Management </a:t>
              </a:r>
              <a:r>
                <a:rPr lang="en-US" altLang="ja-JP" dirty="0"/>
                <a:t>Models in VANET</a:t>
              </a:r>
              <a:endParaRPr kumimoji="1" lang="ja-JP" altLang="en-US"/>
            </a:p>
          </p:txBody>
        </p:sp>
      </p:grpSp>
      <p:sp>
        <p:nvSpPr>
          <p:cNvPr id="8" name="テキスト ボックス 7">
            <a:extLst>
              <a:ext uri="{FF2B5EF4-FFF2-40B4-BE49-F238E27FC236}">
                <a16:creationId xmlns:a16="http://schemas.microsoft.com/office/drawing/2014/main" id="{4CA35F51-64D8-8A48-9236-269BFCDD85EC}"/>
              </a:ext>
            </a:extLst>
          </p:cNvPr>
          <p:cNvSpPr txBox="1"/>
          <p:nvPr/>
        </p:nvSpPr>
        <p:spPr>
          <a:xfrm>
            <a:off x="680872" y="1879326"/>
            <a:ext cx="5848516" cy="369332"/>
          </a:xfrm>
          <a:prstGeom prst="rect">
            <a:avLst/>
          </a:prstGeom>
          <a:noFill/>
        </p:spPr>
        <p:txBody>
          <a:bodyPr wrap="square" rtlCol="0">
            <a:spAutoFit/>
          </a:bodyPr>
          <a:lstStyle/>
          <a:p>
            <a:pPr marL="285750" indent="-285750">
              <a:buFont typeface="Wingdings" pitchFamily="2" charset="2"/>
              <a:buChar char="l"/>
            </a:pPr>
            <a:r>
              <a:rPr lang="en-US" altLang="ja-JP" dirty="0"/>
              <a:t>TTP (Trusted Third Party) </a:t>
            </a:r>
            <a:r>
              <a:rPr lang="ja-JP" altLang="en-US"/>
              <a:t>に基づく信頼管理方法</a:t>
            </a:r>
            <a:endParaRPr lang="en-US" altLang="ja-JP" dirty="0"/>
          </a:p>
        </p:txBody>
      </p:sp>
      <p:sp>
        <p:nvSpPr>
          <p:cNvPr id="10" name="テキスト ボックス 9">
            <a:extLst>
              <a:ext uri="{FF2B5EF4-FFF2-40B4-BE49-F238E27FC236}">
                <a16:creationId xmlns:a16="http://schemas.microsoft.com/office/drawing/2014/main" id="{3C7DF789-E5D3-FE43-9335-B306E40DAA4C}"/>
              </a:ext>
            </a:extLst>
          </p:cNvPr>
          <p:cNvSpPr txBox="1"/>
          <p:nvPr/>
        </p:nvSpPr>
        <p:spPr>
          <a:xfrm>
            <a:off x="1252537" y="2310126"/>
            <a:ext cx="5419726" cy="369332"/>
          </a:xfrm>
          <a:prstGeom prst="rect">
            <a:avLst/>
          </a:prstGeom>
          <a:noFill/>
        </p:spPr>
        <p:txBody>
          <a:bodyPr wrap="square" rtlCol="0">
            <a:spAutoFit/>
          </a:bodyPr>
          <a:lstStyle/>
          <a:p>
            <a:r>
              <a:rPr kumimoji="1" lang="en-US" altLang="ja-JP" dirty="0"/>
              <a:t>TTP</a:t>
            </a:r>
            <a:r>
              <a:rPr kumimoji="1" lang="ja-JP" altLang="en-US"/>
              <a:t>の評価により</a:t>
            </a:r>
            <a:r>
              <a:rPr kumimoji="1" lang="en-US" altLang="ja-JP" dirty="0"/>
              <a:t>,  </a:t>
            </a:r>
            <a:r>
              <a:rPr kumimoji="1" lang="ja-JP" altLang="en-US"/>
              <a:t>悪意のあるノードを排除する</a:t>
            </a:r>
          </a:p>
        </p:txBody>
      </p:sp>
      <p:sp>
        <p:nvSpPr>
          <p:cNvPr id="12" name="テキスト ボックス 11">
            <a:extLst>
              <a:ext uri="{FF2B5EF4-FFF2-40B4-BE49-F238E27FC236}">
                <a16:creationId xmlns:a16="http://schemas.microsoft.com/office/drawing/2014/main" id="{46F6C366-C1FF-EA4F-A3C4-876A18CC7FED}"/>
              </a:ext>
            </a:extLst>
          </p:cNvPr>
          <p:cNvSpPr txBox="1"/>
          <p:nvPr/>
        </p:nvSpPr>
        <p:spPr>
          <a:xfrm>
            <a:off x="1252536" y="2681632"/>
            <a:ext cx="4848225" cy="369332"/>
          </a:xfrm>
          <a:prstGeom prst="rect">
            <a:avLst/>
          </a:prstGeom>
          <a:noFill/>
        </p:spPr>
        <p:txBody>
          <a:bodyPr wrap="square" rtlCol="0">
            <a:spAutoFit/>
          </a:bodyPr>
          <a:lstStyle/>
          <a:p>
            <a:r>
              <a:rPr kumimoji="1" lang="ja-JP" altLang="en-US"/>
              <a:t>問題</a:t>
            </a:r>
            <a:r>
              <a:rPr kumimoji="1" lang="en-US" altLang="ja-JP" dirty="0"/>
              <a:t> : </a:t>
            </a:r>
            <a:r>
              <a:rPr kumimoji="1" lang="ja-JP" altLang="en-US"/>
              <a:t>第</a:t>
            </a:r>
            <a:r>
              <a:rPr kumimoji="1" lang="en-US" altLang="ja-JP" dirty="0"/>
              <a:t>3</a:t>
            </a:r>
            <a:r>
              <a:rPr kumimoji="1" lang="ja-JP" altLang="en-US"/>
              <a:t>者機関が攻撃対象になる可能性</a:t>
            </a:r>
          </a:p>
        </p:txBody>
      </p:sp>
      <p:pic>
        <p:nvPicPr>
          <p:cNvPr id="9" name="グラフィックス 8" descr="建物">
            <a:extLst>
              <a:ext uri="{FF2B5EF4-FFF2-40B4-BE49-F238E27FC236}">
                <a16:creationId xmlns:a16="http://schemas.microsoft.com/office/drawing/2014/main" id="{204B46E6-E7F5-B94A-A96D-3E4B08CCDFA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09023" y="3213128"/>
            <a:ext cx="914400" cy="914400"/>
          </a:xfrm>
          <a:prstGeom prst="rect">
            <a:avLst/>
          </a:prstGeom>
        </p:spPr>
      </p:pic>
      <p:pic>
        <p:nvPicPr>
          <p:cNvPr id="13" name="グラフィックス 12" descr="車">
            <a:extLst>
              <a:ext uri="{FF2B5EF4-FFF2-40B4-BE49-F238E27FC236}">
                <a16:creationId xmlns:a16="http://schemas.microsoft.com/office/drawing/2014/main" id="{A710857F-263E-EE49-9F4C-52B8EF7659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35790" y="5282082"/>
            <a:ext cx="914400" cy="914400"/>
          </a:xfrm>
          <a:prstGeom prst="rect">
            <a:avLst/>
          </a:prstGeom>
        </p:spPr>
      </p:pic>
      <p:pic>
        <p:nvPicPr>
          <p:cNvPr id="14" name="グラフィックス 13" descr="車">
            <a:extLst>
              <a:ext uri="{FF2B5EF4-FFF2-40B4-BE49-F238E27FC236}">
                <a16:creationId xmlns:a16="http://schemas.microsoft.com/office/drawing/2014/main" id="{F9749762-78B6-414C-8402-143BD7AE955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71858" y="5383029"/>
            <a:ext cx="914400" cy="914400"/>
          </a:xfrm>
          <a:prstGeom prst="rect">
            <a:avLst/>
          </a:prstGeom>
        </p:spPr>
      </p:pic>
      <p:pic>
        <p:nvPicPr>
          <p:cNvPr id="15" name="グラフィックス 14" descr="車">
            <a:extLst>
              <a:ext uri="{FF2B5EF4-FFF2-40B4-BE49-F238E27FC236}">
                <a16:creationId xmlns:a16="http://schemas.microsoft.com/office/drawing/2014/main" id="{943F91AF-CB4B-5240-9D76-131DE5D5FD9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75224" y="5651345"/>
            <a:ext cx="914400" cy="914400"/>
          </a:xfrm>
          <a:prstGeom prst="rect">
            <a:avLst/>
          </a:prstGeom>
        </p:spPr>
      </p:pic>
      <p:pic>
        <p:nvPicPr>
          <p:cNvPr id="16" name="グラフィックス 15" descr="車">
            <a:extLst>
              <a:ext uri="{FF2B5EF4-FFF2-40B4-BE49-F238E27FC236}">
                <a16:creationId xmlns:a16="http://schemas.microsoft.com/office/drawing/2014/main" id="{7A19625B-2C1E-D04C-965F-85B9BFCEE01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14800" y="4647565"/>
            <a:ext cx="914400" cy="914400"/>
          </a:xfrm>
          <a:prstGeom prst="rect">
            <a:avLst/>
          </a:prstGeom>
        </p:spPr>
      </p:pic>
      <p:pic>
        <p:nvPicPr>
          <p:cNvPr id="17" name="グラフィックス 16" descr="車">
            <a:extLst>
              <a:ext uri="{FF2B5EF4-FFF2-40B4-BE49-F238E27FC236}">
                <a16:creationId xmlns:a16="http://schemas.microsoft.com/office/drawing/2014/main" id="{BB056FF1-E512-194B-97AE-0F13381967C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29058" y="4190365"/>
            <a:ext cx="914400" cy="914400"/>
          </a:xfrm>
          <a:prstGeom prst="rect">
            <a:avLst/>
          </a:prstGeom>
        </p:spPr>
      </p:pic>
      <p:pic>
        <p:nvPicPr>
          <p:cNvPr id="18" name="グラフィックス 17" descr="車">
            <a:extLst>
              <a:ext uri="{FF2B5EF4-FFF2-40B4-BE49-F238E27FC236}">
                <a16:creationId xmlns:a16="http://schemas.microsoft.com/office/drawing/2014/main" id="{681736A3-E7A5-F74B-BD9D-DDABC42A0C4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57742" y="4351422"/>
            <a:ext cx="914400" cy="914400"/>
          </a:xfrm>
          <a:prstGeom prst="rect">
            <a:avLst/>
          </a:prstGeom>
        </p:spPr>
      </p:pic>
      <p:cxnSp>
        <p:nvCxnSpPr>
          <p:cNvPr id="4" name="直線矢印コネクタ 3">
            <a:extLst>
              <a:ext uri="{FF2B5EF4-FFF2-40B4-BE49-F238E27FC236}">
                <a16:creationId xmlns:a16="http://schemas.microsoft.com/office/drawing/2014/main" id="{803A11C4-DAEA-AD4C-AD48-E5425A6FB8F0}"/>
              </a:ext>
            </a:extLst>
          </p:cNvPr>
          <p:cNvCxnSpPr>
            <a:cxnSpLocks/>
          </p:cNvCxnSpPr>
          <p:nvPr/>
        </p:nvCxnSpPr>
        <p:spPr>
          <a:xfrm>
            <a:off x="4423423" y="3862580"/>
            <a:ext cx="1679763" cy="60604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A6EB5C66-6F25-A74C-8B70-146589C87B6C}"/>
              </a:ext>
            </a:extLst>
          </p:cNvPr>
          <p:cNvSpPr txBox="1"/>
          <p:nvPr/>
        </p:nvSpPr>
        <p:spPr>
          <a:xfrm>
            <a:off x="3356720" y="4062054"/>
            <a:ext cx="1333501" cy="369332"/>
          </a:xfrm>
          <a:prstGeom prst="rect">
            <a:avLst/>
          </a:prstGeom>
          <a:noFill/>
        </p:spPr>
        <p:txBody>
          <a:bodyPr wrap="square" rtlCol="0">
            <a:spAutoFit/>
          </a:bodyPr>
          <a:lstStyle/>
          <a:p>
            <a:r>
              <a:rPr kumimoji="1" lang="ja-JP" altLang="en-US"/>
              <a:t>第</a:t>
            </a:r>
            <a:r>
              <a:rPr kumimoji="1" lang="en-US" altLang="ja-JP" dirty="0"/>
              <a:t>3</a:t>
            </a:r>
            <a:r>
              <a:rPr kumimoji="1" lang="ja-JP" altLang="en-US"/>
              <a:t>者機関</a:t>
            </a:r>
          </a:p>
        </p:txBody>
      </p:sp>
      <p:sp>
        <p:nvSpPr>
          <p:cNvPr id="23" name="テキスト ボックス 22">
            <a:extLst>
              <a:ext uri="{FF2B5EF4-FFF2-40B4-BE49-F238E27FC236}">
                <a16:creationId xmlns:a16="http://schemas.microsoft.com/office/drawing/2014/main" id="{0C5D0CBF-7791-664F-AEA7-FFB3D886C2F6}"/>
              </a:ext>
            </a:extLst>
          </p:cNvPr>
          <p:cNvSpPr txBox="1"/>
          <p:nvPr/>
        </p:nvSpPr>
        <p:spPr>
          <a:xfrm>
            <a:off x="4971111" y="3793739"/>
            <a:ext cx="1571625" cy="369332"/>
          </a:xfrm>
          <a:prstGeom prst="rect">
            <a:avLst/>
          </a:prstGeom>
          <a:noFill/>
        </p:spPr>
        <p:txBody>
          <a:bodyPr wrap="square" rtlCol="0">
            <a:spAutoFit/>
          </a:bodyPr>
          <a:lstStyle/>
          <a:p>
            <a:r>
              <a:rPr kumimoji="1" lang="ja-JP" altLang="en-US"/>
              <a:t>悪者！！</a:t>
            </a:r>
          </a:p>
        </p:txBody>
      </p:sp>
      <p:cxnSp>
        <p:nvCxnSpPr>
          <p:cNvPr id="28" name="直線コネクタ 27">
            <a:extLst>
              <a:ext uri="{FF2B5EF4-FFF2-40B4-BE49-F238E27FC236}">
                <a16:creationId xmlns:a16="http://schemas.microsoft.com/office/drawing/2014/main" id="{B1924F3F-7684-AC49-9051-91477B6DB5A0}"/>
              </a:ext>
            </a:extLst>
          </p:cNvPr>
          <p:cNvCxnSpPr>
            <a:cxnSpLocks/>
          </p:cNvCxnSpPr>
          <p:nvPr/>
        </p:nvCxnSpPr>
        <p:spPr>
          <a:xfrm>
            <a:off x="3472142" y="4911987"/>
            <a:ext cx="605777" cy="155078"/>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9A774B75-EFD9-B640-9C37-BF68ACB77C39}"/>
              </a:ext>
            </a:extLst>
          </p:cNvPr>
          <p:cNvCxnSpPr>
            <a:cxnSpLocks/>
          </p:cNvCxnSpPr>
          <p:nvPr/>
        </p:nvCxnSpPr>
        <p:spPr>
          <a:xfrm flipV="1">
            <a:off x="2409165" y="5104765"/>
            <a:ext cx="277906" cy="379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DDAA1A15-B0FB-734D-A08B-DDDB77242A82}"/>
              </a:ext>
            </a:extLst>
          </p:cNvPr>
          <p:cNvCxnSpPr>
            <a:cxnSpLocks/>
            <a:endCxn id="15" idx="1"/>
          </p:cNvCxnSpPr>
          <p:nvPr/>
        </p:nvCxnSpPr>
        <p:spPr>
          <a:xfrm>
            <a:off x="2754777" y="5924622"/>
            <a:ext cx="720447" cy="18392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9792AFE7-0EDE-C348-A0FB-75E7F25206FA}"/>
              </a:ext>
            </a:extLst>
          </p:cNvPr>
          <p:cNvCxnSpPr>
            <a:cxnSpLocks/>
            <a:endCxn id="14" idx="1"/>
          </p:cNvCxnSpPr>
          <p:nvPr/>
        </p:nvCxnSpPr>
        <p:spPr>
          <a:xfrm flipV="1">
            <a:off x="4380957" y="5840229"/>
            <a:ext cx="1290901" cy="195618"/>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3F8A9B3-84C2-2B4F-B24E-494481E18A8E}"/>
              </a:ext>
            </a:extLst>
          </p:cNvPr>
          <p:cNvCxnSpPr>
            <a:cxnSpLocks/>
          </p:cNvCxnSpPr>
          <p:nvPr/>
        </p:nvCxnSpPr>
        <p:spPr>
          <a:xfrm>
            <a:off x="5026407" y="5196697"/>
            <a:ext cx="645451" cy="365268"/>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F5B4701C-32C4-2B48-9ED9-7434E9A7F99E}"/>
              </a:ext>
            </a:extLst>
          </p:cNvPr>
          <p:cNvCxnSpPr>
            <a:cxnSpLocks/>
          </p:cNvCxnSpPr>
          <p:nvPr/>
        </p:nvCxnSpPr>
        <p:spPr>
          <a:xfrm flipV="1">
            <a:off x="5053288" y="4684808"/>
            <a:ext cx="1047473" cy="256703"/>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88276A2A-B99C-444C-BD78-B47BC5B22FAC}"/>
              </a:ext>
            </a:extLst>
          </p:cNvPr>
          <p:cNvCxnSpPr>
            <a:cxnSpLocks/>
          </p:cNvCxnSpPr>
          <p:nvPr/>
        </p:nvCxnSpPr>
        <p:spPr>
          <a:xfrm flipV="1">
            <a:off x="6311434" y="4957678"/>
            <a:ext cx="300696" cy="604287"/>
          </a:xfrm>
          <a:prstGeom prst="line">
            <a:avLst/>
          </a:prstGeom>
        </p:spPr>
        <p:style>
          <a:lnRef idx="1">
            <a:schemeClr val="accent1"/>
          </a:lnRef>
          <a:fillRef idx="0">
            <a:schemeClr val="accent1"/>
          </a:fillRef>
          <a:effectRef idx="0">
            <a:schemeClr val="accent1"/>
          </a:effectRef>
          <a:fontRef idx="minor">
            <a:schemeClr val="tx1"/>
          </a:fontRef>
        </p:style>
      </p:cxnSp>
      <p:grpSp>
        <p:nvGrpSpPr>
          <p:cNvPr id="52" name="グループ化 51">
            <a:extLst>
              <a:ext uri="{FF2B5EF4-FFF2-40B4-BE49-F238E27FC236}">
                <a16:creationId xmlns:a16="http://schemas.microsoft.com/office/drawing/2014/main" id="{0E5EFF9E-3A77-EF47-BC5C-2C1EA2904704}"/>
              </a:ext>
            </a:extLst>
          </p:cNvPr>
          <p:cNvGrpSpPr/>
          <p:nvPr/>
        </p:nvGrpSpPr>
        <p:grpSpPr>
          <a:xfrm>
            <a:off x="5413440" y="4664112"/>
            <a:ext cx="331377" cy="378037"/>
            <a:chOff x="7043458" y="3050963"/>
            <a:chExt cx="510282" cy="472502"/>
          </a:xfrm>
        </p:grpSpPr>
        <p:cxnSp>
          <p:nvCxnSpPr>
            <p:cNvPr id="48" name="直線コネクタ 47">
              <a:extLst>
                <a:ext uri="{FF2B5EF4-FFF2-40B4-BE49-F238E27FC236}">
                  <a16:creationId xmlns:a16="http://schemas.microsoft.com/office/drawing/2014/main" id="{704E1A37-58C9-2944-8A2F-12A7C64CA79B}"/>
                </a:ext>
              </a:extLst>
            </p:cNvPr>
            <p:cNvCxnSpPr>
              <a:cxnSpLocks/>
            </p:cNvCxnSpPr>
            <p:nvPr/>
          </p:nvCxnSpPr>
          <p:spPr>
            <a:xfrm>
              <a:off x="7043458" y="3050964"/>
              <a:ext cx="510282" cy="472501"/>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6743E969-BE86-1540-994C-3E993A326670}"/>
                </a:ext>
              </a:extLst>
            </p:cNvPr>
            <p:cNvCxnSpPr>
              <a:cxnSpLocks/>
            </p:cNvCxnSpPr>
            <p:nvPr/>
          </p:nvCxnSpPr>
          <p:spPr>
            <a:xfrm flipH="1">
              <a:off x="7043458" y="3050963"/>
              <a:ext cx="510282" cy="445208"/>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53" name="グループ化 52">
            <a:extLst>
              <a:ext uri="{FF2B5EF4-FFF2-40B4-BE49-F238E27FC236}">
                <a16:creationId xmlns:a16="http://schemas.microsoft.com/office/drawing/2014/main" id="{1BEEE421-5E75-4D45-AF7D-9B63D31C0B58}"/>
              </a:ext>
            </a:extLst>
          </p:cNvPr>
          <p:cNvGrpSpPr/>
          <p:nvPr/>
        </p:nvGrpSpPr>
        <p:grpSpPr>
          <a:xfrm>
            <a:off x="6328121" y="5097598"/>
            <a:ext cx="331377" cy="378037"/>
            <a:chOff x="7043458" y="3050963"/>
            <a:chExt cx="510282" cy="472502"/>
          </a:xfrm>
        </p:grpSpPr>
        <p:cxnSp>
          <p:nvCxnSpPr>
            <p:cNvPr id="54" name="直線コネクタ 53">
              <a:extLst>
                <a:ext uri="{FF2B5EF4-FFF2-40B4-BE49-F238E27FC236}">
                  <a16:creationId xmlns:a16="http://schemas.microsoft.com/office/drawing/2014/main" id="{F2321640-B963-3942-92E1-C99F964769CE}"/>
                </a:ext>
              </a:extLst>
            </p:cNvPr>
            <p:cNvCxnSpPr>
              <a:cxnSpLocks/>
            </p:cNvCxnSpPr>
            <p:nvPr/>
          </p:nvCxnSpPr>
          <p:spPr>
            <a:xfrm>
              <a:off x="7043458" y="3050964"/>
              <a:ext cx="510282" cy="472501"/>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B35EA385-64DF-9F45-9637-2849262C0EED}"/>
                </a:ext>
              </a:extLst>
            </p:cNvPr>
            <p:cNvCxnSpPr>
              <a:cxnSpLocks/>
            </p:cNvCxnSpPr>
            <p:nvPr/>
          </p:nvCxnSpPr>
          <p:spPr>
            <a:xfrm flipH="1">
              <a:off x="7043458" y="3050963"/>
              <a:ext cx="510282" cy="445208"/>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3"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a:t>
            </a:r>
            <a:r>
              <a:rPr lang="en-US" altLang="ja-JP" sz="3200" dirty="0">
                <a:latin typeface="Calibri" panose="020F0502020204030204" pitchFamily="34" charset="0"/>
                <a:cs typeface="Calibri" panose="020F0502020204030204" pitchFamily="34" charset="0"/>
              </a:rPr>
              <a:t>I</a:t>
            </a:r>
            <a:r>
              <a:rPr lang="en-US" altLang="ja-JP" sz="3200" dirty="0"/>
              <a:t>. </a:t>
            </a:r>
            <a:r>
              <a:rPr lang="en-US" altLang="ja-JP" sz="3200" dirty="0">
                <a:latin typeface="Calibri" panose="020F0502020204030204" pitchFamily="34" charset="0"/>
                <a:cs typeface="Calibri" panose="020F0502020204030204" pitchFamily="34" charset="0"/>
              </a:rPr>
              <a:t>TRUST MANAGEMENT</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18498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円/楕円 1">
            <a:extLst>
              <a:ext uri="{FF2B5EF4-FFF2-40B4-BE49-F238E27FC236}">
                <a16:creationId xmlns:a16="http://schemas.microsoft.com/office/drawing/2014/main" id="{A39B2A3F-1F9F-6447-8A0B-59003D4F1FF2}"/>
              </a:ext>
            </a:extLst>
          </p:cNvPr>
          <p:cNvSpPr/>
          <p:nvPr/>
        </p:nvSpPr>
        <p:spPr>
          <a:xfrm>
            <a:off x="1524000" y="3869155"/>
            <a:ext cx="5199529" cy="2626238"/>
          </a:xfrm>
          <a:prstGeom prst="ellipse">
            <a:avLst/>
          </a:prstGeom>
          <a:solidFill>
            <a:schemeClr val="accent6">
              <a:lumMod val="20000"/>
              <a:lumOff val="80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4" name="グループ化 3">
            <a:extLst>
              <a:ext uri="{FF2B5EF4-FFF2-40B4-BE49-F238E27FC236}">
                <a16:creationId xmlns:a16="http://schemas.microsoft.com/office/drawing/2014/main" id="{E800586A-5B5C-1A46-BF88-DA42E9D31477}"/>
              </a:ext>
            </a:extLst>
          </p:cNvPr>
          <p:cNvGrpSpPr/>
          <p:nvPr/>
        </p:nvGrpSpPr>
        <p:grpSpPr>
          <a:xfrm>
            <a:off x="551792" y="1204906"/>
            <a:ext cx="4452939" cy="441434"/>
            <a:chOff x="551792" y="1204906"/>
            <a:chExt cx="4452939" cy="441434"/>
          </a:xfrm>
        </p:grpSpPr>
        <p:sp>
          <p:nvSpPr>
            <p:cNvPr id="5" name="正方形/長方形 4">
              <a:extLst>
                <a:ext uri="{FF2B5EF4-FFF2-40B4-BE49-F238E27FC236}">
                  <a16:creationId xmlns:a16="http://schemas.microsoft.com/office/drawing/2014/main" id="{704BA607-2E73-8944-9879-4CB8354A97E2}"/>
                </a:ext>
              </a:extLst>
            </p:cNvPr>
            <p:cNvSpPr/>
            <p:nvPr/>
          </p:nvSpPr>
          <p:spPr>
            <a:xfrm>
              <a:off x="551793" y="1204906"/>
              <a:ext cx="445293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6B45CBA0-A141-504A-B5B1-E25EFAF02EFE}"/>
                </a:ext>
              </a:extLst>
            </p:cNvPr>
            <p:cNvSpPr txBox="1"/>
            <p:nvPr/>
          </p:nvSpPr>
          <p:spPr>
            <a:xfrm>
              <a:off x="551792" y="1277007"/>
              <a:ext cx="4405971" cy="369332"/>
            </a:xfrm>
            <a:prstGeom prst="rect">
              <a:avLst/>
            </a:prstGeom>
            <a:noFill/>
          </p:spPr>
          <p:txBody>
            <a:bodyPr wrap="square" rtlCol="0">
              <a:spAutoFit/>
            </a:bodyPr>
            <a:lstStyle/>
            <a:p>
              <a:r>
                <a:rPr lang="en-US" altLang="ja-JP" dirty="0"/>
                <a:t>B</a:t>
              </a:r>
              <a:r>
                <a:rPr kumimoji="1" lang="en-US" altLang="ja-JP" dirty="0"/>
                <a:t>. Trust Management </a:t>
              </a:r>
              <a:r>
                <a:rPr lang="en-US" altLang="ja-JP" dirty="0"/>
                <a:t>Models in VANET</a:t>
              </a:r>
              <a:endParaRPr kumimoji="1" lang="ja-JP" altLang="en-US"/>
            </a:p>
          </p:txBody>
        </p:sp>
      </p:grpSp>
      <p:sp>
        <p:nvSpPr>
          <p:cNvPr id="7" name="テキスト ボックス 6">
            <a:extLst>
              <a:ext uri="{FF2B5EF4-FFF2-40B4-BE49-F238E27FC236}">
                <a16:creationId xmlns:a16="http://schemas.microsoft.com/office/drawing/2014/main" id="{22B26D71-E221-904B-A189-D80613C8CB92}"/>
              </a:ext>
            </a:extLst>
          </p:cNvPr>
          <p:cNvSpPr txBox="1"/>
          <p:nvPr/>
        </p:nvSpPr>
        <p:spPr>
          <a:xfrm>
            <a:off x="647699" y="1916769"/>
            <a:ext cx="5848516" cy="369332"/>
          </a:xfrm>
          <a:prstGeom prst="rect">
            <a:avLst/>
          </a:prstGeom>
          <a:noFill/>
        </p:spPr>
        <p:txBody>
          <a:bodyPr wrap="square" rtlCol="0">
            <a:spAutoFit/>
          </a:bodyPr>
          <a:lstStyle/>
          <a:p>
            <a:pPr marL="285750" indent="-285750">
              <a:buFont typeface="Wingdings" pitchFamily="2" charset="2"/>
              <a:buChar char="l"/>
            </a:pPr>
            <a:r>
              <a:rPr lang="ja-JP" altLang="en-US"/>
              <a:t>クラスタベースの信頼管理法</a:t>
            </a:r>
            <a:endParaRPr lang="en-US" altLang="ja-JP" dirty="0"/>
          </a:p>
        </p:txBody>
      </p:sp>
      <p:sp>
        <p:nvSpPr>
          <p:cNvPr id="8" name="テキスト ボックス 7">
            <a:extLst>
              <a:ext uri="{FF2B5EF4-FFF2-40B4-BE49-F238E27FC236}">
                <a16:creationId xmlns:a16="http://schemas.microsoft.com/office/drawing/2014/main" id="{64E18493-8FBF-9F43-9024-9E3A7EC27866}"/>
              </a:ext>
            </a:extLst>
          </p:cNvPr>
          <p:cNvSpPr txBox="1"/>
          <p:nvPr/>
        </p:nvSpPr>
        <p:spPr>
          <a:xfrm>
            <a:off x="1076489" y="2422692"/>
            <a:ext cx="5419726" cy="369332"/>
          </a:xfrm>
          <a:prstGeom prst="rect">
            <a:avLst/>
          </a:prstGeom>
          <a:noFill/>
        </p:spPr>
        <p:txBody>
          <a:bodyPr wrap="square" rtlCol="0">
            <a:spAutoFit/>
          </a:bodyPr>
          <a:lstStyle/>
          <a:p>
            <a:r>
              <a:rPr kumimoji="1" lang="ja-JP" altLang="en-US"/>
              <a:t>クラスタを形成し</a:t>
            </a:r>
            <a:r>
              <a:rPr kumimoji="1" lang="en-US" altLang="ja-JP" dirty="0"/>
              <a:t>, </a:t>
            </a:r>
            <a:r>
              <a:rPr kumimoji="1" lang="ja-JP" altLang="en-US"/>
              <a:t>協調することで信頼関係を築く</a:t>
            </a:r>
          </a:p>
        </p:txBody>
      </p:sp>
      <p:sp>
        <p:nvSpPr>
          <p:cNvPr id="9" name="テキスト ボックス 8">
            <a:extLst>
              <a:ext uri="{FF2B5EF4-FFF2-40B4-BE49-F238E27FC236}">
                <a16:creationId xmlns:a16="http://schemas.microsoft.com/office/drawing/2014/main" id="{1A736DFB-AB5E-2F45-A034-CEB8BD27FA9E}"/>
              </a:ext>
            </a:extLst>
          </p:cNvPr>
          <p:cNvSpPr txBox="1"/>
          <p:nvPr/>
        </p:nvSpPr>
        <p:spPr>
          <a:xfrm>
            <a:off x="1076489" y="3222824"/>
            <a:ext cx="6005515" cy="646331"/>
          </a:xfrm>
          <a:prstGeom prst="rect">
            <a:avLst/>
          </a:prstGeom>
          <a:noFill/>
        </p:spPr>
        <p:txBody>
          <a:bodyPr wrap="square" rtlCol="0">
            <a:spAutoFit/>
          </a:bodyPr>
          <a:lstStyle/>
          <a:p>
            <a:r>
              <a:rPr lang="ja-JP" altLang="en-US"/>
              <a:t>問題②</a:t>
            </a:r>
            <a:r>
              <a:rPr lang="en-US" altLang="ja-JP" dirty="0"/>
              <a:t> : </a:t>
            </a:r>
            <a:r>
              <a:rPr lang="ja-JP" altLang="en-US"/>
              <a:t>一時的な繋がりのためクラスタを形成する意味　　　</a:t>
            </a:r>
            <a:endParaRPr lang="en-US" altLang="ja-JP" dirty="0"/>
          </a:p>
          <a:p>
            <a:r>
              <a:rPr lang="ja-JP" altLang="en-US"/>
              <a:t>　　　　があまりない</a:t>
            </a:r>
            <a:endParaRPr kumimoji="1" lang="ja-JP" altLang="en-US"/>
          </a:p>
        </p:txBody>
      </p:sp>
      <p:sp>
        <p:nvSpPr>
          <p:cNvPr id="10" name="テキスト ボックス 9">
            <a:extLst>
              <a:ext uri="{FF2B5EF4-FFF2-40B4-BE49-F238E27FC236}">
                <a16:creationId xmlns:a16="http://schemas.microsoft.com/office/drawing/2014/main" id="{B5082B1D-D4A3-514E-BA7D-C70E66CE2E4F}"/>
              </a:ext>
            </a:extLst>
          </p:cNvPr>
          <p:cNvSpPr txBox="1"/>
          <p:nvPr/>
        </p:nvSpPr>
        <p:spPr>
          <a:xfrm>
            <a:off x="1076489" y="2853492"/>
            <a:ext cx="6376989" cy="369332"/>
          </a:xfrm>
          <a:prstGeom prst="rect">
            <a:avLst/>
          </a:prstGeom>
          <a:noFill/>
        </p:spPr>
        <p:txBody>
          <a:bodyPr wrap="square" rtlCol="0">
            <a:spAutoFit/>
          </a:bodyPr>
          <a:lstStyle/>
          <a:p>
            <a:r>
              <a:rPr lang="ja-JP" altLang="en-US"/>
              <a:t>問題①</a:t>
            </a:r>
            <a:r>
              <a:rPr lang="en-US" altLang="ja-JP" dirty="0"/>
              <a:t> : </a:t>
            </a:r>
            <a:r>
              <a:rPr lang="ja-JP" altLang="en-US"/>
              <a:t>車両密度の低い地域ではクラスタを形成できない</a:t>
            </a:r>
            <a:endParaRPr kumimoji="1" lang="ja-JP" altLang="en-US"/>
          </a:p>
        </p:txBody>
      </p:sp>
      <p:pic>
        <p:nvPicPr>
          <p:cNvPr id="11" name="グラフィックス 10" descr="車">
            <a:extLst>
              <a:ext uri="{FF2B5EF4-FFF2-40B4-BE49-F238E27FC236}">
                <a16:creationId xmlns:a16="http://schemas.microsoft.com/office/drawing/2014/main" id="{2A75FD60-FC7B-A740-A054-8AFF13AC1E8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49045" y="4238487"/>
            <a:ext cx="914400" cy="914400"/>
          </a:xfrm>
          <a:prstGeom prst="rect">
            <a:avLst/>
          </a:prstGeom>
        </p:spPr>
      </p:pic>
      <p:pic>
        <p:nvPicPr>
          <p:cNvPr id="12" name="グラフィックス 11" descr="車">
            <a:extLst>
              <a:ext uri="{FF2B5EF4-FFF2-40B4-BE49-F238E27FC236}">
                <a16:creationId xmlns:a16="http://schemas.microsoft.com/office/drawing/2014/main" id="{B7BCE0CE-04C2-A64E-98EF-8B9E76F9E8E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66962" y="5268912"/>
            <a:ext cx="914400" cy="914400"/>
          </a:xfrm>
          <a:prstGeom prst="rect">
            <a:avLst/>
          </a:prstGeom>
        </p:spPr>
      </p:pic>
      <p:pic>
        <p:nvPicPr>
          <p:cNvPr id="13" name="グラフィックス 12" descr="車">
            <a:extLst>
              <a:ext uri="{FF2B5EF4-FFF2-40B4-BE49-F238E27FC236}">
                <a16:creationId xmlns:a16="http://schemas.microsoft.com/office/drawing/2014/main" id="{B78D0CF4-89BC-CE4D-90BD-136A4F34DD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99279" y="5580993"/>
            <a:ext cx="914400" cy="914400"/>
          </a:xfrm>
          <a:prstGeom prst="rect">
            <a:avLst/>
          </a:prstGeom>
        </p:spPr>
      </p:pic>
      <p:pic>
        <p:nvPicPr>
          <p:cNvPr id="14" name="グラフィックス 13" descr="車">
            <a:extLst>
              <a:ext uri="{FF2B5EF4-FFF2-40B4-BE49-F238E27FC236}">
                <a16:creationId xmlns:a16="http://schemas.microsoft.com/office/drawing/2014/main" id="{C0A14A69-A228-934F-9BD3-AB1DAC54337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43500" y="5097345"/>
            <a:ext cx="914400" cy="914400"/>
          </a:xfrm>
          <a:prstGeom prst="rect">
            <a:avLst/>
          </a:prstGeom>
        </p:spPr>
      </p:pic>
      <p:pic>
        <p:nvPicPr>
          <p:cNvPr id="15" name="グラフィックス 14" descr="車">
            <a:extLst>
              <a:ext uri="{FF2B5EF4-FFF2-40B4-BE49-F238E27FC236}">
                <a16:creationId xmlns:a16="http://schemas.microsoft.com/office/drawing/2014/main" id="{7B06BAC2-263D-2348-BC24-E5081FB21E3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34916" y="3993814"/>
            <a:ext cx="914400" cy="914400"/>
          </a:xfrm>
          <a:prstGeom prst="rect">
            <a:avLst/>
          </a:prstGeom>
        </p:spPr>
      </p:pic>
      <p:pic>
        <p:nvPicPr>
          <p:cNvPr id="16" name="グラフィックス 15" descr="車">
            <a:extLst>
              <a:ext uri="{FF2B5EF4-FFF2-40B4-BE49-F238E27FC236}">
                <a16:creationId xmlns:a16="http://schemas.microsoft.com/office/drawing/2014/main" id="{FB67F890-91D3-EE42-8BD5-0BD09A9BA1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141980" y="4562098"/>
            <a:ext cx="914400" cy="914400"/>
          </a:xfrm>
          <a:prstGeom prst="rect">
            <a:avLst/>
          </a:prstGeom>
        </p:spPr>
      </p:pic>
      <p:sp>
        <p:nvSpPr>
          <p:cNvPr id="17" name="テキスト ボックス 16">
            <a:extLst>
              <a:ext uri="{FF2B5EF4-FFF2-40B4-BE49-F238E27FC236}">
                <a16:creationId xmlns:a16="http://schemas.microsoft.com/office/drawing/2014/main" id="{3243743D-5E6D-7B46-AF2E-787B1C4895C2}"/>
              </a:ext>
            </a:extLst>
          </p:cNvPr>
          <p:cNvSpPr txBox="1"/>
          <p:nvPr/>
        </p:nvSpPr>
        <p:spPr>
          <a:xfrm>
            <a:off x="3339454" y="5268912"/>
            <a:ext cx="739792" cy="380777"/>
          </a:xfrm>
          <a:prstGeom prst="rect">
            <a:avLst/>
          </a:prstGeom>
          <a:noFill/>
        </p:spPr>
        <p:txBody>
          <a:bodyPr wrap="square" rtlCol="0">
            <a:spAutoFit/>
          </a:bodyPr>
          <a:lstStyle/>
          <a:p>
            <a:r>
              <a:rPr lang="en-US" altLang="ja-JP" dirty="0"/>
              <a:t>CH</a:t>
            </a:r>
            <a:endParaRPr kumimoji="1" lang="ja-JP" altLang="en-US"/>
          </a:p>
        </p:txBody>
      </p:sp>
      <p:sp>
        <p:nvSpPr>
          <p:cNvPr id="19" name="テキスト ボックス 18">
            <a:extLst>
              <a:ext uri="{FF2B5EF4-FFF2-40B4-BE49-F238E27FC236}">
                <a16:creationId xmlns:a16="http://schemas.microsoft.com/office/drawing/2014/main" id="{C2798AF7-ED08-6946-898D-3D15BDEEF2B5}"/>
              </a:ext>
            </a:extLst>
          </p:cNvPr>
          <p:cNvSpPr txBox="1"/>
          <p:nvPr/>
        </p:nvSpPr>
        <p:spPr>
          <a:xfrm>
            <a:off x="5648767" y="5107166"/>
            <a:ext cx="1178107" cy="369332"/>
          </a:xfrm>
          <a:prstGeom prst="rect">
            <a:avLst/>
          </a:prstGeom>
          <a:noFill/>
        </p:spPr>
        <p:txBody>
          <a:bodyPr wrap="square" rtlCol="0">
            <a:spAutoFit/>
          </a:bodyPr>
          <a:lstStyle/>
          <a:p>
            <a:r>
              <a:rPr kumimoji="1" lang="ja-JP" altLang="en-US"/>
              <a:t>誤動作</a:t>
            </a:r>
          </a:p>
        </p:txBody>
      </p:sp>
      <p:cxnSp>
        <p:nvCxnSpPr>
          <p:cNvPr id="20" name="直線矢印コネクタ 19">
            <a:extLst>
              <a:ext uri="{FF2B5EF4-FFF2-40B4-BE49-F238E27FC236}">
                <a16:creationId xmlns:a16="http://schemas.microsoft.com/office/drawing/2014/main" id="{C5550219-51AE-B54C-93D6-556E8F199F40}"/>
              </a:ext>
            </a:extLst>
          </p:cNvPr>
          <p:cNvCxnSpPr>
            <a:cxnSpLocks/>
          </p:cNvCxnSpPr>
          <p:nvPr/>
        </p:nvCxnSpPr>
        <p:spPr>
          <a:xfrm>
            <a:off x="4056380" y="5182274"/>
            <a:ext cx="1086606" cy="2545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11588897-917D-CD44-9091-134025C4DA64}"/>
              </a:ext>
            </a:extLst>
          </p:cNvPr>
          <p:cNvSpPr txBox="1"/>
          <p:nvPr/>
        </p:nvSpPr>
        <p:spPr>
          <a:xfrm>
            <a:off x="4160623" y="4888496"/>
            <a:ext cx="1178108" cy="369332"/>
          </a:xfrm>
          <a:prstGeom prst="rect">
            <a:avLst/>
          </a:prstGeom>
          <a:noFill/>
        </p:spPr>
        <p:txBody>
          <a:bodyPr wrap="square" rtlCol="0">
            <a:spAutoFit/>
          </a:bodyPr>
          <a:lstStyle/>
          <a:p>
            <a:r>
              <a:rPr kumimoji="1" lang="ja-JP" altLang="en-US"/>
              <a:t>悪者！！</a:t>
            </a:r>
          </a:p>
        </p:txBody>
      </p:sp>
      <p:sp>
        <p:nvSpPr>
          <p:cNvPr id="21"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a:t>
            </a:r>
            <a:r>
              <a:rPr lang="en-US" altLang="ja-JP" sz="3200" dirty="0">
                <a:latin typeface="Calibri" panose="020F0502020204030204" pitchFamily="34" charset="0"/>
                <a:cs typeface="Calibri" panose="020F0502020204030204" pitchFamily="34" charset="0"/>
              </a:rPr>
              <a:t>I</a:t>
            </a:r>
            <a:r>
              <a:rPr lang="en-US" altLang="ja-JP" sz="3200" dirty="0"/>
              <a:t>. </a:t>
            </a:r>
            <a:r>
              <a:rPr lang="en-US" altLang="ja-JP" sz="3200" dirty="0">
                <a:latin typeface="Calibri" panose="020F0502020204030204" pitchFamily="34" charset="0"/>
                <a:cs typeface="Calibri" panose="020F0502020204030204" pitchFamily="34" charset="0"/>
              </a:rPr>
              <a:t>TRUST MANAGEMENT</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08914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799CC8-788D-4678-BFAB-0EC9360F6431}"/>
              </a:ext>
            </a:extLst>
          </p:cNvPr>
          <p:cNvSpPr>
            <a:spLocks noGrp="1"/>
          </p:cNvSpPr>
          <p:nvPr>
            <p:ph type="title"/>
          </p:nvPr>
        </p:nvSpPr>
        <p:spPr/>
        <p:txBody>
          <a:bodyPr>
            <a:normAutofit fontScale="90000"/>
          </a:bodyPr>
          <a:lstStyle/>
          <a:p>
            <a:r>
              <a:rPr lang="en-US" altLang="ja-JP" dirty="0">
                <a:latin typeface="+mn-ea"/>
                <a:ea typeface="+mn-ea"/>
              </a:rPr>
              <a:t>Technical Problems</a:t>
            </a:r>
            <a:endParaRPr kumimoji="1" lang="ja-JP" altLang="en-US" dirty="0">
              <a:latin typeface="+mn-ea"/>
              <a:ea typeface="+mn-ea"/>
            </a:endParaRPr>
          </a:p>
        </p:txBody>
      </p:sp>
      <p:sp>
        <p:nvSpPr>
          <p:cNvPr id="4" name="テキスト ボックス 3">
            <a:extLst>
              <a:ext uri="{FF2B5EF4-FFF2-40B4-BE49-F238E27FC236}">
                <a16:creationId xmlns:a16="http://schemas.microsoft.com/office/drawing/2014/main" id="{38700C16-13A5-4738-8EC2-ACB413748207}"/>
              </a:ext>
            </a:extLst>
          </p:cNvPr>
          <p:cNvSpPr txBox="1"/>
          <p:nvPr/>
        </p:nvSpPr>
        <p:spPr>
          <a:xfrm>
            <a:off x="352425" y="1334509"/>
            <a:ext cx="7128934" cy="3139321"/>
          </a:xfrm>
          <a:prstGeom prst="rect">
            <a:avLst/>
          </a:prstGeom>
          <a:noFill/>
        </p:spPr>
        <p:txBody>
          <a:bodyPr wrap="square" lIns="90000" rtlCol="0" anchor="t" anchorCtr="0">
            <a:spAutoFit/>
          </a:bodyPr>
          <a:lstStyle/>
          <a:p>
            <a:pPr algn="l">
              <a:lnSpc>
                <a:spcPct val="100000"/>
              </a:lnSpc>
            </a:pPr>
            <a:r>
              <a:rPr kumimoji="1" lang="en-US" altLang="ja-JP" sz="2400" dirty="0"/>
              <a:t>security</a:t>
            </a:r>
          </a:p>
          <a:p>
            <a:pPr algn="l">
              <a:lnSpc>
                <a:spcPct val="100000"/>
              </a:lnSpc>
            </a:pPr>
            <a:r>
              <a:rPr kumimoji="1" lang="ja-JP" altLang="en-US" dirty="0">
                <a:solidFill>
                  <a:schemeClr val="tx1">
                    <a:lumMod val="75000"/>
                    <a:lumOff val="25000"/>
                  </a:schemeClr>
                </a:solidFill>
              </a:rPr>
              <a:t>一般的な指標　可用性、機密性、整合性、認証など</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今回は</a:t>
            </a:r>
            <a:r>
              <a:rPr kumimoji="1" lang="en-US" altLang="ja-JP" dirty="0">
                <a:solidFill>
                  <a:schemeClr val="tx1">
                    <a:lumMod val="75000"/>
                    <a:lumOff val="25000"/>
                  </a:schemeClr>
                </a:solidFill>
              </a:rPr>
              <a:t>MANET</a:t>
            </a:r>
            <a:r>
              <a:rPr kumimoji="1" lang="ja-JP" altLang="en-US" dirty="0">
                <a:solidFill>
                  <a:schemeClr val="tx1">
                    <a:lumMod val="75000"/>
                    <a:lumOff val="25000"/>
                  </a:schemeClr>
                </a:solidFill>
              </a:rPr>
              <a:t>と類似する指標は省き</a:t>
            </a:r>
            <a:r>
              <a:rPr kumimoji="1" lang="en-US" altLang="ja-JP" dirty="0">
                <a:solidFill>
                  <a:schemeClr val="tx1">
                    <a:lumMod val="75000"/>
                    <a:lumOff val="25000"/>
                  </a:schemeClr>
                </a:solidFill>
              </a:rPr>
              <a:t>VANET</a:t>
            </a:r>
            <a:r>
              <a:rPr kumimoji="1" lang="ja-JP" altLang="en-US" dirty="0">
                <a:solidFill>
                  <a:schemeClr val="tx1">
                    <a:lumMod val="75000"/>
                    <a:lumOff val="25000"/>
                  </a:schemeClr>
                </a:solidFill>
              </a:rPr>
              <a:t>特有のものを紹介する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r>
              <a:rPr kumimoji="1" lang="en-US" altLang="ja-JP" sz="2400" dirty="0"/>
              <a:t>privacy</a:t>
            </a:r>
          </a:p>
          <a:p>
            <a:pPr algn="l">
              <a:lnSpc>
                <a:spcPct val="100000"/>
              </a:lnSpc>
            </a:pPr>
            <a:r>
              <a:rPr kumimoji="1" lang="en-US" altLang="ja-JP" dirty="0">
                <a:solidFill>
                  <a:schemeClr val="tx1">
                    <a:lumMod val="75000"/>
                    <a:lumOff val="25000"/>
                  </a:schemeClr>
                </a:solidFill>
              </a:rPr>
              <a:t>VANET</a:t>
            </a:r>
            <a:r>
              <a:rPr kumimoji="1" lang="ja-JP" altLang="en-US" dirty="0">
                <a:solidFill>
                  <a:schemeClr val="tx1">
                    <a:lumMod val="75000"/>
                    <a:lumOff val="25000"/>
                  </a:schemeClr>
                </a:solidFill>
              </a:rPr>
              <a:t>の参加に献身的な車両のみが車両</a:t>
            </a:r>
            <a:r>
              <a:rPr kumimoji="1" lang="en-US" altLang="ja-JP" dirty="0">
                <a:solidFill>
                  <a:schemeClr val="tx1">
                    <a:lumMod val="75000"/>
                    <a:lumOff val="25000"/>
                  </a:schemeClr>
                </a:solidFill>
              </a:rPr>
              <a:t>ID</a:t>
            </a:r>
            <a:r>
              <a:rPr kumimoji="1" lang="ja-JP" altLang="en-US" dirty="0">
                <a:solidFill>
                  <a:schemeClr val="tx1">
                    <a:lumMod val="75000"/>
                    <a:lumOff val="25000"/>
                  </a:schemeClr>
                </a:solidFill>
              </a:rPr>
              <a:t>などの車両情報にアクセスする権利を持つことを意味する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r>
              <a:rPr kumimoji="1" lang="en-US" altLang="ja-JP" sz="2400" dirty="0"/>
              <a:t>trust</a:t>
            </a:r>
          </a:p>
          <a:p>
            <a:pPr algn="l">
              <a:lnSpc>
                <a:spcPct val="100000"/>
              </a:lnSpc>
            </a:pPr>
            <a:r>
              <a:rPr kumimoji="1" lang="ja-JP" altLang="en-US" dirty="0">
                <a:solidFill>
                  <a:schemeClr val="tx1">
                    <a:lumMod val="75000"/>
                    <a:lumOff val="25000"/>
                  </a:schemeClr>
                </a:solidFill>
              </a:rPr>
              <a:t>ほかの車両から受信したメッセージを信頼する方法に焦点を当てる</a:t>
            </a:r>
          </a:p>
        </p:txBody>
      </p:sp>
      <p:sp>
        <p:nvSpPr>
          <p:cNvPr id="5" name="正方形/長方形 4">
            <a:extLst>
              <a:ext uri="{FF2B5EF4-FFF2-40B4-BE49-F238E27FC236}">
                <a16:creationId xmlns:a16="http://schemas.microsoft.com/office/drawing/2014/main" id="{2E427261-9A83-4CDE-9C61-2E7D5478531B}"/>
              </a:ext>
            </a:extLst>
          </p:cNvPr>
          <p:cNvSpPr/>
          <p:nvPr/>
        </p:nvSpPr>
        <p:spPr>
          <a:xfrm>
            <a:off x="352425" y="1346716"/>
            <a:ext cx="1210561"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41DED511-EE05-45B7-B6F6-F8DBAE18BD05}"/>
              </a:ext>
            </a:extLst>
          </p:cNvPr>
          <p:cNvSpPr/>
          <p:nvPr/>
        </p:nvSpPr>
        <p:spPr>
          <a:xfrm>
            <a:off x="352425" y="2534837"/>
            <a:ext cx="1210562"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A2B4A387-57CA-4A65-AA64-636D513AEF89}"/>
              </a:ext>
            </a:extLst>
          </p:cNvPr>
          <p:cNvSpPr/>
          <p:nvPr/>
        </p:nvSpPr>
        <p:spPr>
          <a:xfrm>
            <a:off x="352427" y="3722958"/>
            <a:ext cx="1210560"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989757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F67AC5CB-F159-564E-9105-1D23AA765F4E}"/>
              </a:ext>
            </a:extLst>
          </p:cNvPr>
          <p:cNvGrpSpPr/>
          <p:nvPr/>
        </p:nvGrpSpPr>
        <p:grpSpPr>
          <a:xfrm>
            <a:off x="551792" y="1204906"/>
            <a:ext cx="4452939" cy="441434"/>
            <a:chOff x="551792" y="1204906"/>
            <a:chExt cx="4452939" cy="441434"/>
          </a:xfrm>
        </p:grpSpPr>
        <p:sp>
          <p:nvSpPr>
            <p:cNvPr id="5" name="正方形/長方形 4">
              <a:extLst>
                <a:ext uri="{FF2B5EF4-FFF2-40B4-BE49-F238E27FC236}">
                  <a16:creationId xmlns:a16="http://schemas.microsoft.com/office/drawing/2014/main" id="{968309C3-4ADF-CD49-9609-2FB4AAB64F6D}"/>
                </a:ext>
              </a:extLst>
            </p:cNvPr>
            <p:cNvSpPr/>
            <p:nvPr/>
          </p:nvSpPr>
          <p:spPr>
            <a:xfrm>
              <a:off x="551793" y="1204906"/>
              <a:ext cx="445293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EA3900C9-9EA2-7B44-9EC2-C333C50560B1}"/>
                </a:ext>
              </a:extLst>
            </p:cNvPr>
            <p:cNvSpPr txBox="1"/>
            <p:nvPr/>
          </p:nvSpPr>
          <p:spPr>
            <a:xfrm>
              <a:off x="551792" y="1277007"/>
              <a:ext cx="4405971" cy="369332"/>
            </a:xfrm>
            <a:prstGeom prst="rect">
              <a:avLst/>
            </a:prstGeom>
            <a:noFill/>
          </p:spPr>
          <p:txBody>
            <a:bodyPr wrap="square" rtlCol="0">
              <a:spAutoFit/>
            </a:bodyPr>
            <a:lstStyle/>
            <a:p>
              <a:r>
                <a:rPr lang="en-US" altLang="ja-JP" dirty="0"/>
                <a:t>B</a:t>
              </a:r>
              <a:r>
                <a:rPr kumimoji="1" lang="en-US" altLang="ja-JP" dirty="0"/>
                <a:t>. Trust Management </a:t>
              </a:r>
              <a:r>
                <a:rPr lang="en-US" altLang="ja-JP" dirty="0"/>
                <a:t>Models in VANET</a:t>
              </a:r>
              <a:endParaRPr kumimoji="1" lang="ja-JP" altLang="en-US"/>
            </a:p>
          </p:txBody>
        </p:sp>
      </p:grpSp>
      <p:sp>
        <p:nvSpPr>
          <p:cNvPr id="7" name="テキスト ボックス 6">
            <a:extLst>
              <a:ext uri="{FF2B5EF4-FFF2-40B4-BE49-F238E27FC236}">
                <a16:creationId xmlns:a16="http://schemas.microsoft.com/office/drawing/2014/main" id="{D100AED9-0D2E-2B45-ADB9-921EECE5D3FB}"/>
              </a:ext>
            </a:extLst>
          </p:cNvPr>
          <p:cNvSpPr txBox="1"/>
          <p:nvPr/>
        </p:nvSpPr>
        <p:spPr>
          <a:xfrm>
            <a:off x="744919" y="1877829"/>
            <a:ext cx="4019716" cy="369332"/>
          </a:xfrm>
          <a:prstGeom prst="rect">
            <a:avLst/>
          </a:prstGeom>
          <a:noFill/>
        </p:spPr>
        <p:txBody>
          <a:bodyPr wrap="square" rtlCol="0">
            <a:spAutoFit/>
          </a:bodyPr>
          <a:lstStyle/>
          <a:p>
            <a:pPr marL="285750" indent="-285750">
              <a:buFont typeface="Wingdings" pitchFamily="2" charset="2"/>
              <a:buChar char="l"/>
            </a:pPr>
            <a:r>
              <a:rPr lang="ja-JP" altLang="en-US"/>
              <a:t>エンティティに基づく信頼モデル</a:t>
            </a:r>
            <a:endParaRPr lang="en-US" altLang="ja-JP" dirty="0"/>
          </a:p>
        </p:txBody>
      </p:sp>
      <p:sp>
        <p:nvSpPr>
          <p:cNvPr id="8" name="テキスト ボックス 7">
            <a:extLst>
              <a:ext uri="{FF2B5EF4-FFF2-40B4-BE49-F238E27FC236}">
                <a16:creationId xmlns:a16="http://schemas.microsoft.com/office/drawing/2014/main" id="{646B3ED7-747F-6041-976B-0BCC1D0B71A0}"/>
              </a:ext>
            </a:extLst>
          </p:cNvPr>
          <p:cNvSpPr txBox="1"/>
          <p:nvPr/>
        </p:nvSpPr>
        <p:spPr>
          <a:xfrm>
            <a:off x="1123948" y="2310126"/>
            <a:ext cx="5834063" cy="646331"/>
          </a:xfrm>
          <a:prstGeom prst="rect">
            <a:avLst/>
          </a:prstGeom>
          <a:noFill/>
        </p:spPr>
        <p:txBody>
          <a:bodyPr wrap="square" rtlCol="0">
            <a:spAutoFit/>
          </a:bodyPr>
          <a:lstStyle/>
          <a:p>
            <a:r>
              <a:rPr lang="ja-JP" altLang="en-US"/>
              <a:t>経験</a:t>
            </a:r>
            <a:r>
              <a:rPr lang="en-US" altLang="ja-JP" dirty="0"/>
              <a:t>, </a:t>
            </a:r>
            <a:r>
              <a:rPr lang="ja-JP" altLang="en-US"/>
              <a:t>多数決</a:t>
            </a:r>
            <a:r>
              <a:rPr lang="en-US" altLang="ja-JP" dirty="0"/>
              <a:t>, </a:t>
            </a:r>
            <a:r>
              <a:rPr lang="ja-JP" altLang="en-US"/>
              <a:t>周囲の評価</a:t>
            </a:r>
            <a:r>
              <a:rPr lang="en-US" altLang="ja-JP" dirty="0"/>
              <a:t>, </a:t>
            </a:r>
            <a:r>
              <a:rPr lang="ja-JP" altLang="en-US"/>
              <a:t>第</a:t>
            </a:r>
            <a:r>
              <a:rPr lang="en-US" altLang="ja-JP" dirty="0"/>
              <a:t>3</a:t>
            </a:r>
            <a:r>
              <a:rPr lang="ja-JP" altLang="en-US"/>
              <a:t>者機関の評価などの車両の信頼性から決定を下す</a:t>
            </a:r>
            <a:endParaRPr kumimoji="1" lang="ja-JP" altLang="en-US"/>
          </a:p>
        </p:txBody>
      </p:sp>
      <p:sp>
        <p:nvSpPr>
          <p:cNvPr id="9" name="テキスト ボックス 8">
            <a:extLst>
              <a:ext uri="{FF2B5EF4-FFF2-40B4-BE49-F238E27FC236}">
                <a16:creationId xmlns:a16="http://schemas.microsoft.com/office/drawing/2014/main" id="{26FDB08C-64C1-9048-95BA-8C06F9372C07}"/>
              </a:ext>
            </a:extLst>
          </p:cNvPr>
          <p:cNvSpPr txBox="1"/>
          <p:nvPr/>
        </p:nvSpPr>
        <p:spPr>
          <a:xfrm>
            <a:off x="1123948" y="2910944"/>
            <a:ext cx="5834063" cy="646331"/>
          </a:xfrm>
          <a:prstGeom prst="rect">
            <a:avLst/>
          </a:prstGeom>
          <a:noFill/>
        </p:spPr>
        <p:txBody>
          <a:bodyPr wrap="square" rtlCol="0">
            <a:spAutoFit/>
          </a:bodyPr>
          <a:lstStyle/>
          <a:p>
            <a:r>
              <a:rPr kumimoji="1" lang="ja-JP" altLang="en-US"/>
              <a:t>問題①</a:t>
            </a:r>
            <a:r>
              <a:rPr kumimoji="1" lang="en-US" altLang="ja-JP" dirty="0"/>
              <a:t> : </a:t>
            </a:r>
            <a:r>
              <a:rPr lang="en-US" altLang="ja-JP" dirty="0"/>
              <a:t>VANET</a:t>
            </a:r>
            <a:r>
              <a:rPr lang="ja-JP" altLang="en-US"/>
              <a:t>環境下で特定ノードの評価を計算する</a:t>
            </a:r>
            <a:endParaRPr lang="en-US" altLang="ja-JP" dirty="0"/>
          </a:p>
          <a:p>
            <a:r>
              <a:rPr lang="ja-JP" altLang="en-US"/>
              <a:t>　　　　十分な情報を収集できない</a:t>
            </a:r>
            <a:endParaRPr kumimoji="1" lang="ja-JP" altLang="en-US"/>
          </a:p>
        </p:txBody>
      </p:sp>
      <p:sp>
        <p:nvSpPr>
          <p:cNvPr id="12" name="テキスト ボックス 11">
            <a:extLst>
              <a:ext uri="{FF2B5EF4-FFF2-40B4-BE49-F238E27FC236}">
                <a16:creationId xmlns:a16="http://schemas.microsoft.com/office/drawing/2014/main" id="{F86035B0-E07B-DE48-9277-4F0BE28AC844}"/>
              </a:ext>
            </a:extLst>
          </p:cNvPr>
          <p:cNvSpPr txBox="1"/>
          <p:nvPr/>
        </p:nvSpPr>
        <p:spPr>
          <a:xfrm>
            <a:off x="1123948" y="3511762"/>
            <a:ext cx="5834063" cy="369332"/>
          </a:xfrm>
          <a:prstGeom prst="rect">
            <a:avLst/>
          </a:prstGeom>
          <a:noFill/>
        </p:spPr>
        <p:txBody>
          <a:bodyPr wrap="square" rtlCol="0">
            <a:spAutoFit/>
          </a:bodyPr>
          <a:lstStyle/>
          <a:p>
            <a:r>
              <a:rPr kumimoji="1" lang="ja-JP" altLang="en-US"/>
              <a:t>問題②</a:t>
            </a:r>
            <a:r>
              <a:rPr kumimoji="1" lang="en-US" altLang="ja-JP" dirty="0"/>
              <a:t> : </a:t>
            </a:r>
            <a:r>
              <a:rPr kumimoji="1" lang="ja-JP" altLang="en-US"/>
              <a:t>その評価自体が偽りである可能性がある</a:t>
            </a:r>
            <a:endParaRPr lang="en-US" altLang="ja-JP" dirty="0"/>
          </a:p>
        </p:txBody>
      </p:sp>
      <p:sp>
        <p:nvSpPr>
          <p:cNvPr id="15" name="テキスト ボックス 14">
            <a:extLst>
              <a:ext uri="{FF2B5EF4-FFF2-40B4-BE49-F238E27FC236}">
                <a16:creationId xmlns:a16="http://schemas.microsoft.com/office/drawing/2014/main" id="{F937BFD9-899E-1342-8019-54E98F16B29C}"/>
              </a:ext>
            </a:extLst>
          </p:cNvPr>
          <p:cNvSpPr txBox="1"/>
          <p:nvPr/>
        </p:nvSpPr>
        <p:spPr>
          <a:xfrm>
            <a:off x="744920" y="3997936"/>
            <a:ext cx="4019716" cy="369332"/>
          </a:xfrm>
          <a:prstGeom prst="rect">
            <a:avLst/>
          </a:prstGeom>
          <a:noFill/>
        </p:spPr>
        <p:txBody>
          <a:bodyPr wrap="square" rtlCol="0">
            <a:spAutoFit/>
          </a:bodyPr>
          <a:lstStyle/>
          <a:p>
            <a:pPr marL="285750" indent="-285750">
              <a:buFont typeface="Wingdings" pitchFamily="2" charset="2"/>
              <a:buChar char="l"/>
            </a:pPr>
            <a:r>
              <a:rPr lang="ja-JP" altLang="en-US"/>
              <a:t>データに基づく信頼モデル</a:t>
            </a:r>
            <a:endParaRPr lang="en-US" altLang="ja-JP" dirty="0"/>
          </a:p>
        </p:txBody>
      </p:sp>
      <p:sp>
        <p:nvSpPr>
          <p:cNvPr id="16" name="テキスト ボックス 15">
            <a:extLst>
              <a:ext uri="{FF2B5EF4-FFF2-40B4-BE49-F238E27FC236}">
                <a16:creationId xmlns:a16="http://schemas.microsoft.com/office/drawing/2014/main" id="{D3ADF548-FE1E-0643-A38C-0A2A36D30DD4}"/>
              </a:ext>
            </a:extLst>
          </p:cNvPr>
          <p:cNvSpPr txBox="1"/>
          <p:nvPr/>
        </p:nvSpPr>
        <p:spPr>
          <a:xfrm>
            <a:off x="1123948" y="4442391"/>
            <a:ext cx="5834063" cy="646331"/>
          </a:xfrm>
          <a:prstGeom prst="rect">
            <a:avLst/>
          </a:prstGeom>
          <a:noFill/>
        </p:spPr>
        <p:txBody>
          <a:bodyPr wrap="square" rtlCol="0">
            <a:spAutoFit/>
          </a:bodyPr>
          <a:lstStyle/>
          <a:p>
            <a:r>
              <a:rPr lang="en-US" altLang="ja-JP" dirty="0"/>
              <a:t>Source</a:t>
            </a:r>
            <a:r>
              <a:rPr lang="ja-JP" altLang="en-US"/>
              <a:t>の距離や</a:t>
            </a:r>
            <a:r>
              <a:rPr lang="en-US" altLang="ja-JP" dirty="0"/>
              <a:t>RSSI</a:t>
            </a:r>
            <a:r>
              <a:rPr lang="ja-JP" altLang="en-US"/>
              <a:t>強度の受信データの信頼性から</a:t>
            </a:r>
            <a:endParaRPr lang="en-US" altLang="ja-JP" dirty="0"/>
          </a:p>
          <a:p>
            <a:r>
              <a:rPr lang="ja-JP" altLang="en-US"/>
              <a:t>決定を下す</a:t>
            </a:r>
            <a:endParaRPr kumimoji="1" lang="ja-JP" altLang="en-US"/>
          </a:p>
        </p:txBody>
      </p:sp>
      <p:sp>
        <p:nvSpPr>
          <p:cNvPr id="19" name="テキスト ボックス 18">
            <a:extLst>
              <a:ext uri="{FF2B5EF4-FFF2-40B4-BE49-F238E27FC236}">
                <a16:creationId xmlns:a16="http://schemas.microsoft.com/office/drawing/2014/main" id="{902F403D-E614-3D40-9810-6617DA340199}"/>
              </a:ext>
            </a:extLst>
          </p:cNvPr>
          <p:cNvSpPr txBox="1"/>
          <p:nvPr/>
        </p:nvSpPr>
        <p:spPr>
          <a:xfrm>
            <a:off x="1123948" y="5088722"/>
            <a:ext cx="3319466" cy="369332"/>
          </a:xfrm>
          <a:prstGeom prst="rect">
            <a:avLst/>
          </a:prstGeom>
          <a:noFill/>
        </p:spPr>
        <p:txBody>
          <a:bodyPr wrap="square" rtlCol="0">
            <a:spAutoFit/>
          </a:bodyPr>
          <a:lstStyle/>
          <a:p>
            <a:r>
              <a:rPr kumimoji="1" lang="ja-JP" altLang="en-US"/>
              <a:t>問題①</a:t>
            </a:r>
            <a:r>
              <a:rPr kumimoji="1" lang="en-US" altLang="ja-JP" dirty="0"/>
              <a:t> : </a:t>
            </a:r>
            <a:r>
              <a:rPr kumimoji="1" lang="ja-JP" altLang="en-US"/>
              <a:t>情報のスパース性</a:t>
            </a:r>
            <a:endParaRPr lang="en-US" altLang="ja-JP" dirty="0"/>
          </a:p>
        </p:txBody>
      </p:sp>
      <p:sp>
        <p:nvSpPr>
          <p:cNvPr id="20" name="テキスト ボックス 19">
            <a:extLst>
              <a:ext uri="{FF2B5EF4-FFF2-40B4-BE49-F238E27FC236}">
                <a16:creationId xmlns:a16="http://schemas.microsoft.com/office/drawing/2014/main" id="{08FBE506-2A7F-FA46-9075-4A8A5E102F92}"/>
              </a:ext>
            </a:extLst>
          </p:cNvPr>
          <p:cNvSpPr txBox="1"/>
          <p:nvPr/>
        </p:nvSpPr>
        <p:spPr>
          <a:xfrm>
            <a:off x="1123948" y="5458054"/>
            <a:ext cx="5133978" cy="646331"/>
          </a:xfrm>
          <a:prstGeom prst="rect">
            <a:avLst/>
          </a:prstGeom>
          <a:noFill/>
        </p:spPr>
        <p:txBody>
          <a:bodyPr wrap="square" rtlCol="0">
            <a:spAutoFit/>
          </a:bodyPr>
          <a:lstStyle/>
          <a:p>
            <a:r>
              <a:rPr kumimoji="1" lang="ja-JP" altLang="en-US"/>
              <a:t>問題②</a:t>
            </a:r>
            <a:r>
              <a:rPr kumimoji="1" lang="en-US" altLang="ja-JP" dirty="0"/>
              <a:t> : </a:t>
            </a:r>
            <a:r>
              <a:rPr kumimoji="1" lang="ja-JP" altLang="en-US"/>
              <a:t>多数のデータを受信するため</a:t>
            </a:r>
            <a:r>
              <a:rPr kumimoji="1" lang="en-US" altLang="ja-JP" dirty="0"/>
              <a:t>, </a:t>
            </a:r>
            <a:r>
              <a:rPr kumimoji="1" lang="ja-JP" altLang="en-US"/>
              <a:t>重要な情</a:t>
            </a:r>
            <a:endParaRPr kumimoji="1" lang="en-US" altLang="ja-JP" dirty="0"/>
          </a:p>
          <a:p>
            <a:r>
              <a:rPr lang="ja-JP" altLang="en-US"/>
              <a:t>　　　　</a:t>
            </a:r>
            <a:r>
              <a:rPr kumimoji="1" lang="ja-JP" altLang="en-US"/>
              <a:t>報が打ち消される可能性がある</a:t>
            </a:r>
            <a:endParaRPr lang="en-US" altLang="ja-JP" dirty="0"/>
          </a:p>
        </p:txBody>
      </p:sp>
      <p:sp>
        <p:nvSpPr>
          <p:cNvPr id="14"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t>V</a:t>
            </a:r>
            <a:r>
              <a:rPr lang="en-US" altLang="ja-JP" sz="3200" dirty="0">
                <a:latin typeface="Calibri" panose="020F0502020204030204" pitchFamily="34" charset="0"/>
                <a:cs typeface="Calibri" panose="020F0502020204030204" pitchFamily="34" charset="0"/>
              </a:rPr>
              <a:t>I</a:t>
            </a:r>
            <a:r>
              <a:rPr lang="en-US" altLang="ja-JP" sz="3200" dirty="0"/>
              <a:t>. </a:t>
            </a:r>
            <a:r>
              <a:rPr lang="en-US" altLang="ja-JP" sz="3200" dirty="0">
                <a:latin typeface="Calibri" panose="020F0502020204030204" pitchFamily="34" charset="0"/>
                <a:cs typeface="Calibri" panose="020F0502020204030204" pitchFamily="34" charset="0"/>
              </a:rPr>
              <a:t>TRUST MANAGEMENT</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97599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ED4FE671-5752-9D42-9767-F2C7F0BB8735}"/>
              </a:ext>
            </a:extLst>
          </p:cNvPr>
          <p:cNvSpPr/>
          <p:nvPr/>
        </p:nvSpPr>
        <p:spPr>
          <a:xfrm>
            <a:off x="551793" y="1204906"/>
            <a:ext cx="242000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ABECC7DE-466D-2A4D-A7B3-F1C044672FDF}"/>
              </a:ext>
            </a:extLst>
          </p:cNvPr>
          <p:cNvSpPr txBox="1"/>
          <p:nvPr/>
        </p:nvSpPr>
        <p:spPr>
          <a:xfrm>
            <a:off x="551793" y="1277007"/>
            <a:ext cx="2420008" cy="369332"/>
          </a:xfrm>
          <a:prstGeom prst="rect">
            <a:avLst/>
          </a:prstGeom>
          <a:noFill/>
        </p:spPr>
        <p:txBody>
          <a:bodyPr wrap="square" rtlCol="0">
            <a:spAutoFit/>
          </a:bodyPr>
          <a:lstStyle/>
          <a:p>
            <a:r>
              <a:rPr kumimoji="1" lang="en-US" altLang="ja-JP" dirty="0"/>
              <a:t>A. Mobility Simulator</a:t>
            </a:r>
            <a:endParaRPr kumimoji="1" lang="ja-JP" altLang="en-US"/>
          </a:p>
        </p:txBody>
      </p:sp>
      <p:sp>
        <p:nvSpPr>
          <p:cNvPr id="6" name="テキスト ボックス 5">
            <a:extLst>
              <a:ext uri="{FF2B5EF4-FFF2-40B4-BE49-F238E27FC236}">
                <a16:creationId xmlns:a16="http://schemas.microsoft.com/office/drawing/2014/main" id="{1FAEBC78-2E02-7A4C-99D2-500766DDC082}"/>
              </a:ext>
            </a:extLst>
          </p:cNvPr>
          <p:cNvSpPr txBox="1"/>
          <p:nvPr/>
        </p:nvSpPr>
        <p:spPr>
          <a:xfrm>
            <a:off x="551792" y="1897809"/>
            <a:ext cx="3319466" cy="369332"/>
          </a:xfrm>
          <a:prstGeom prst="rect">
            <a:avLst/>
          </a:prstGeom>
          <a:noFill/>
        </p:spPr>
        <p:txBody>
          <a:bodyPr wrap="square" rtlCol="0">
            <a:spAutoFit/>
          </a:bodyPr>
          <a:lstStyle/>
          <a:p>
            <a:pPr marL="285750" indent="-285750">
              <a:buFont typeface="Wingdings" pitchFamily="2" charset="2"/>
              <a:buChar char="l"/>
            </a:pPr>
            <a:r>
              <a:rPr lang="en-US" altLang="ja-JP" dirty="0"/>
              <a:t>METACOR (Macroscopic)</a:t>
            </a:r>
          </a:p>
        </p:txBody>
      </p:sp>
      <p:sp>
        <p:nvSpPr>
          <p:cNvPr id="8" name="テキスト ボックス 7">
            <a:extLst>
              <a:ext uri="{FF2B5EF4-FFF2-40B4-BE49-F238E27FC236}">
                <a16:creationId xmlns:a16="http://schemas.microsoft.com/office/drawing/2014/main" id="{B799AF0D-7284-D548-B2C4-EB87122F7A53}"/>
              </a:ext>
            </a:extLst>
          </p:cNvPr>
          <p:cNvSpPr txBox="1"/>
          <p:nvPr/>
        </p:nvSpPr>
        <p:spPr>
          <a:xfrm>
            <a:off x="1066799" y="2267141"/>
            <a:ext cx="5834063" cy="646331"/>
          </a:xfrm>
          <a:prstGeom prst="rect">
            <a:avLst/>
          </a:prstGeom>
          <a:noFill/>
        </p:spPr>
        <p:txBody>
          <a:bodyPr wrap="square" rtlCol="0">
            <a:spAutoFit/>
          </a:bodyPr>
          <a:lstStyle/>
          <a:p>
            <a:r>
              <a:rPr kumimoji="1" lang="ja-JP" altLang="en-US"/>
              <a:t>大規模な交通の流れを表せるが</a:t>
            </a:r>
            <a:r>
              <a:rPr kumimoji="1" lang="en-US" altLang="ja-JP" dirty="0"/>
              <a:t>, </a:t>
            </a:r>
            <a:r>
              <a:rPr kumimoji="1" lang="ja-JP" altLang="en-US"/>
              <a:t>車両の挙動をコントロールすることができない</a:t>
            </a:r>
          </a:p>
        </p:txBody>
      </p:sp>
      <p:sp>
        <p:nvSpPr>
          <p:cNvPr id="9" name="テキスト ボックス 8">
            <a:extLst>
              <a:ext uri="{FF2B5EF4-FFF2-40B4-BE49-F238E27FC236}">
                <a16:creationId xmlns:a16="http://schemas.microsoft.com/office/drawing/2014/main" id="{461B7357-C001-0F48-B5D7-4D12105730E3}"/>
              </a:ext>
            </a:extLst>
          </p:cNvPr>
          <p:cNvSpPr txBox="1"/>
          <p:nvPr/>
        </p:nvSpPr>
        <p:spPr>
          <a:xfrm>
            <a:off x="551791" y="2939519"/>
            <a:ext cx="5248933" cy="369332"/>
          </a:xfrm>
          <a:prstGeom prst="rect">
            <a:avLst/>
          </a:prstGeom>
          <a:noFill/>
        </p:spPr>
        <p:txBody>
          <a:bodyPr wrap="square" rtlCol="0">
            <a:spAutoFit/>
          </a:bodyPr>
          <a:lstStyle/>
          <a:p>
            <a:pPr marL="285750" indent="-285750">
              <a:buFont typeface="Wingdings" pitchFamily="2" charset="2"/>
              <a:buChar char="l"/>
            </a:pPr>
            <a:r>
              <a:rPr lang="en-US" altLang="ja-JP" dirty="0" err="1"/>
              <a:t>VanetMobiSim</a:t>
            </a:r>
            <a:r>
              <a:rPr lang="en-US" altLang="ja-JP" dirty="0"/>
              <a:t> (Macroscopic &amp; Microscopic)</a:t>
            </a:r>
          </a:p>
        </p:txBody>
      </p:sp>
      <p:sp>
        <p:nvSpPr>
          <p:cNvPr id="10" name="テキスト ボックス 9">
            <a:extLst>
              <a:ext uri="{FF2B5EF4-FFF2-40B4-BE49-F238E27FC236}">
                <a16:creationId xmlns:a16="http://schemas.microsoft.com/office/drawing/2014/main" id="{EA0BABED-96F8-B940-9ED3-13262C289254}"/>
              </a:ext>
            </a:extLst>
          </p:cNvPr>
          <p:cNvSpPr txBox="1"/>
          <p:nvPr/>
        </p:nvSpPr>
        <p:spPr>
          <a:xfrm>
            <a:off x="1066799" y="3385825"/>
            <a:ext cx="5834063" cy="646331"/>
          </a:xfrm>
          <a:prstGeom prst="rect">
            <a:avLst/>
          </a:prstGeom>
          <a:noFill/>
        </p:spPr>
        <p:txBody>
          <a:bodyPr wrap="square" rtlCol="0">
            <a:spAutoFit/>
          </a:bodyPr>
          <a:lstStyle/>
          <a:p>
            <a:r>
              <a:rPr lang="ja-JP" altLang="en-US"/>
              <a:t>車両のコントロールは可能だが</a:t>
            </a:r>
            <a:r>
              <a:rPr lang="en-US" altLang="ja-JP" dirty="0"/>
              <a:t>, </a:t>
            </a:r>
            <a:r>
              <a:rPr lang="ja-JP" altLang="en-US"/>
              <a:t>フィードバックを取得できない</a:t>
            </a:r>
            <a:endParaRPr lang="en-US" altLang="ja-JP" dirty="0"/>
          </a:p>
        </p:txBody>
      </p:sp>
      <p:sp>
        <p:nvSpPr>
          <p:cNvPr id="11" name="テキスト ボックス 10">
            <a:extLst>
              <a:ext uri="{FF2B5EF4-FFF2-40B4-BE49-F238E27FC236}">
                <a16:creationId xmlns:a16="http://schemas.microsoft.com/office/drawing/2014/main" id="{34B90223-7959-B64E-93A3-C1525C6C9112}"/>
              </a:ext>
            </a:extLst>
          </p:cNvPr>
          <p:cNvSpPr txBox="1"/>
          <p:nvPr/>
        </p:nvSpPr>
        <p:spPr>
          <a:xfrm>
            <a:off x="551791" y="4066051"/>
            <a:ext cx="2705759" cy="369332"/>
          </a:xfrm>
          <a:prstGeom prst="rect">
            <a:avLst/>
          </a:prstGeom>
          <a:noFill/>
        </p:spPr>
        <p:txBody>
          <a:bodyPr wrap="square" rtlCol="0">
            <a:spAutoFit/>
          </a:bodyPr>
          <a:lstStyle/>
          <a:p>
            <a:pPr marL="285750" indent="-285750">
              <a:buFont typeface="Wingdings" pitchFamily="2" charset="2"/>
              <a:buChar char="l"/>
            </a:pPr>
            <a:r>
              <a:rPr lang="en-US" altLang="ja-JP" dirty="0"/>
              <a:t>SUMO (Microscopic)</a:t>
            </a:r>
          </a:p>
        </p:txBody>
      </p:sp>
      <p:sp>
        <p:nvSpPr>
          <p:cNvPr id="13" name="テキスト ボックス 12">
            <a:extLst>
              <a:ext uri="{FF2B5EF4-FFF2-40B4-BE49-F238E27FC236}">
                <a16:creationId xmlns:a16="http://schemas.microsoft.com/office/drawing/2014/main" id="{83C79B99-C0E6-7649-B6E0-889F91D877B2}"/>
              </a:ext>
            </a:extLst>
          </p:cNvPr>
          <p:cNvSpPr txBox="1"/>
          <p:nvPr/>
        </p:nvSpPr>
        <p:spPr>
          <a:xfrm>
            <a:off x="804654" y="4425885"/>
            <a:ext cx="5834063" cy="923330"/>
          </a:xfrm>
          <a:prstGeom prst="rect">
            <a:avLst/>
          </a:prstGeom>
          <a:noFill/>
        </p:spPr>
        <p:txBody>
          <a:bodyPr wrap="square" rtlCol="0">
            <a:spAutoFit/>
          </a:bodyPr>
          <a:lstStyle/>
          <a:p>
            <a:r>
              <a:rPr lang="ja-JP" altLang="en-US"/>
              <a:t>・</a:t>
            </a:r>
            <a:r>
              <a:rPr lang="en-US" altLang="ja-JP" dirty="0"/>
              <a:t>OSM(Open Street Map)</a:t>
            </a:r>
            <a:r>
              <a:rPr lang="ja-JP" altLang="en-US"/>
              <a:t>から道路構造を作成できる</a:t>
            </a:r>
            <a:endParaRPr lang="en-US" altLang="ja-JP" dirty="0"/>
          </a:p>
          <a:p>
            <a:r>
              <a:rPr lang="ja-JP" altLang="en-US"/>
              <a:t>・作成したモビリティファイルをネットワークシミュ　　</a:t>
            </a:r>
            <a:endParaRPr lang="en-US" altLang="ja-JP" dirty="0"/>
          </a:p>
          <a:p>
            <a:r>
              <a:rPr lang="ja-JP" altLang="en-US"/>
              <a:t>　レータで処理できる</a:t>
            </a:r>
            <a:endParaRPr lang="en-US" altLang="ja-JP" dirty="0"/>
          </a:p>
        </p:txBody>
      </p:sp>
      <p:grpSp>
        <p:nvGrpSpPr>
          <p:cNvPr id="16" name="グループ化 15">
            <a:extLst>
              <a:ext uri="{FF2B5EF4-FFF2-40B4-BE49-F238E27FC236}">
                <a16:creationId xmlns:a16="http://schemas.microsoft.com/office/drawing/2014/main" id="{5CFEAF71-4B0B-3447-ACEB-1FD3EF9C0C9B}"/>
              </a:ext>
            </a:extLst>
          </p:cNvPr>
          <p:cNvGrpSpPr/>
          <p:nvPr/>
        </p:nvGrpSpPr>
        <p:grpSpPr>
          <a:xfrm>
            <a:off x="700088" y="5561916"/>
            <a:ext cx="4471987" cy="828686"/>
            <a:chOff x="700088" y="5561916"/>
            <a:chExt cx="4471987" cy="828686"/>
          </a:xfrm>
        </p:grpSpPr>
        <p:sp>
          <p:nvSpPr>
            <p:cNvPr id="15" name="角丸四角形 14">
              <a:extLst>
                <a:ext uri="{FF2B5EF4-FFF2-40B4-BE49-F238E27FC236}">
                  <a16:creationId xmlns:a16="http://schemas.microsoft.com/office/drawing/2014/main" id="{1336715E-CC25-DF4A-84C6-05941F08D4B2}"/>
                </a:ext>
              </a:extLst>
            </p:cNvPr>
            <p:cNvSpPr/>
            <p:nvPr/>
          </p:nvSpPr>
          <p:spPr>
            <a:xfrm>
              <a:off x="700088" y="5561916"/>
              <a:ext cx="4229100" cy="828686"/>
            </a:xfrm>
            <a:prstGeom prst="roundRect">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74F0A1E1-F871-2849-BE97-D11124402CD9}"/>
                </a:ext>
              </a:extLst>
            </p:cNvPr>
            <p:cNvSpPr txBox="1"/>
            <p:nvPr/>
          </p:nvSpPr>
          <p:spPr>
            <a:xfrm>
              <a:off x="852486" y="5653094"/>
              <a:ext cx="4319589" cy="646331"/>
            </a:xfrm>
            <a:prstGeom prst="rect">
              <a:avLst/>
            </a:prstGeom>
            <a:noFill/>
          </p:spPr>
          <p:txBody>
            <a:bodyPr wrap="square" rtlCol="0">
              <a:spAutoFit/>
            </a:bodyPr>
            <a:lstStyle/>
            <a:p>
              <a:r>
                <a:rPr lang="en-US" altLang="ja-JP" dirty="0"/>
                <a:t>VANET</a:t>
              </a:r>
              <a:r>
                <a:rPr lang="ja-JP" altLang="en-US"/>
                <a:t>に適しているのは</a:t>
              </a:r>
              <a:r>
                <a:rPr lang="en-US" altLang="ja-JP" dirty="0"/>
                <a:t>METACOR&lt;</a:t>
              </a:r>
              <a:r>
                <a:rPr lang="en-US" altLang="ja-JP" dirty="0" err="1"/>
                <a:t>VanetMobiSim</a:t>
              </a:r>
              <a:r>
                <a:rPr lang="en-US" altLang="ja-JP" dirty="0"/>
                <a:t>&lt;SUMO</a:t>
              </a:r>
            </a:p>
          </p:txBody>
        </p:sp>
      </p:grpSp>
      <p:sp>
        <p:nvSpPr>
          <p:cNvPr id="17"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97473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23B4A74C-9B06-DC47-8812-A444B499C572}"/>
              </a:ext>
            </a:extLst>
          </p:cNvPr>
          <p:cNvSpPr/>
          <p:nvPr/>
        </p:nvSpPr>
        <p:spPr>
          <a:xfrm>
            <a:off x="551793" y="1204906"/>
            <a:ext cx="242000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BF47A7C6-DEC7-3142-9697-FE4892E03F6E}"/>
              </a:ext>
            </a:extLst>
          </p:cNvPr>
          <p:cNvSpPr txBox="1"/>
          <p:nvPr/>
        </p:nvSpPr>
        <p:spPr>
          <a:xfrm>
            <a:off x="551793" y="1277007"/>
            <a:ext cx="2420008" cy="369332"/>
          </a:xfrm>
          <a:prstGeom prst="rect">
            <a:avLst/>
          </a:prstGeom>
          <a:noFill/>
        </p:spPr>
        <p:txBody>
          <a:bodyPr wrap="square" rtlCol="0">
            <a:spAutoFit/>
          </a:bodyPr>
          <a:lstStyle/>
          <a:p>
            <a:r>
              <a:rPr kumimoji="1" lang="en-US" altLang="ja-JP" dirty="0"/>
              <a:t>A. Mobility Simulator</a:t>
            </a:r>
            <a:endParaRPr kumimoji="1" lang="ja-JP" altLang="en-US"/>
          </a:p>
        </p:txBody>
      </p:sp>
      <p:pic>
        <p:nvPicPr>
          <p:cNvPr id="7" name="図 6">
            <a:extLst>
              <a:ext uri="{FF2B5EF4-FFF2-40B4-BE49-F238E27FC236}">
                <a16:creationId xmlns:a16="http://schemas.microsoft.com/office/drawing/2014/main" id="{BA6FD08C-C029-9D48-A6E6-F93577648651}"/>
              </a:ext>
            </a:extLst>
          </p:cNvPr>
          <p:cNvPicPr>
            <a:picLocks noChangeAspect="1"/>
          </p:cNvPicPr>
          <p:nvPr/>
        </p:nvPicPr>
        <p:blipFill>
          <a:blip r:embed="rId3"/>
          <a:stretch>
            <a:fillRect/>
          </a:stretch>
        </p:blipFill>
        <p:spPr>
          <a:xfrm>
            <a:off x="504825" y="2188607"/>
            <a:ext cx="3872074" cy="3464487"/>
          </a:xfrm>
          <a:prstGeom prst="rect">
            <a:avLst/>
          </a:prstGeom>
        </p:spPr>
      </p:pic>
      <p:pic>
        <p:nvPicPr>
          <p:cNvPr id="9" name="図 8" descr="黒い背景と白い文字&#10;&#10;自動的に生成された説明">
            <a:extLst>
              <a:ext uri="{FF2B5EF4-FFF2-40B4-BE49-F238E27FC236}">
                <a16:creationId xmlns:a16="http://schemas.microsoft.com/office/drawing/2014/main" id="{116EB397-F3CB-7C4D-BBDF-084A6AA1D218}"/>
              </a:ext>
            </a:extLst>
          </p:cNvPr>
          <p:cNvPicPr>
            <a:picLocks noChangeAspect="1"/>
          </p:cNvPicPr>
          <p:nvPr/>
        </p:nvPicPr>
        <p:blipFill>
          <a:blip r:embed="rId4"/>
          <a:stretch>
            <a:fillRect/>
          </a:stretch>
        </p:blipFill>
        <p:spPr>
          <a:xfrm>
            <a:off x="4767103" y="2996081"/>
            <a:ext cx="3492500" cy="1511300"/>
          </a:xfrm>
          <a:prstGeom prst="rect">
            <a:avLst/>
          </a:prstGeom>
        </p:spPr>
      </p:pic>
      <p:sp>
        <p:nvSpPr>
          <p:cNvPr id="10" name="テキスト ボックス 9">
            <a:extLst>
              <a:ext uri="{FF2B5EF4-FFF2-40B4-BE49-F238E27FC236}">
                <a16:creationId xmlns:a16="http://schemas.microsoft.com/office/drawing/2014/main" id="{3E91D3DC-4DE8-C64F-A238-3F6638EDC53A}"/>
              </a:ext>
            </a:extLst>
          </p:cNvPr>
          <p:cNvSpPr txBox="1"/>
          <p:nvPr/>
        </p:nvSpPr>
        <p:spPr>
          <a:xfrm>
            <a:off x="1488141" y="5813980"/>
            <a:ext cx="2456330" cy="369332"/>
          </a:xfrm>
          <a:prstGeom prst="rect">
            <a:avLst/>
          </a:prstGeom>
          <a:noFill/>
        </p:spPr>
        <p:txBody>
          <a:bodyPr wrap="square" rtlCol="0">
            <a:spAutoFit/>
          </a:bodyPr>
          <a:lstStyle/>
          <a:p>
            <a:r>
              <a:rPr kumimoji="1" lang="ja-JP" altLang="en-US"/>
              <a:t>図</a:t>
            </a:r>
            <a:r>
              <a:rPr kumimoji="1" lang="en-US" altLang="ja-JP" dirty="0"/>
              <a:t>1. SUMO-GUI</a:t>
            </a:r>
            <a:endParaRPr kumimoji="1" lang="ja-JP" altLang="en-US"/>
          </a:p>
        </p:txBody>
      </p:sp>
      <p:sp>
        <p:nvSpPr>
          <p:cNvPr id="8"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a:t>
            </a:r>
            <a:r>
              <a:rPr lang="en-US" altLang="ja-JP" sz="3200">
                <a:latin typeface="Calibri" panose="020F0502020204030204" pitchFamily="34" charset="0"/>
                <a:cs typeface="Calibri" panose="020F0502020204030204" pitchFamily="34" charset="0"/>
              </a:rPr>
              <a:t>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571146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D02A8A0B-4C50-7548-94D2-1190E5BBBD3A}"/>
              </a:ext>
            </a:extLst>
          </p:cNvPr>
          <p:cNvSpPr/>
          <p:nvPr/>
        </p:nvSpPr>
        <p:spPr>
          <a:xfrm>
            <a:off x="551793" y="1204906"/>
            <a:ext cx="242000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7494D9AF-7A8F-7240-B8E0-7FB81EBB9B7C}"/>
              </a:ext>
            </a:extLst>
          </p:cNvPr>
          <p:cNvSpPr txBox="1"/>
          <p:nvPr/>
        </p:nvSpPr>
        <p:spPr>
          <a:xfrm>
            <a:off x="551792" y="1277007"/>
            <a:ext cx="2705757" cy="369332"/>
          </a:xfrm>
          <a:prstGeom prst="rect">
            <a:avLst/>
          </a:prstGeom>
          <a:noFill/>
        </p:spPr>
        <p:txBody>
          <a:bodyPr wrap="square" rtlCol="0">
            <a:spAutoFit/>
          </a:bodyPr>
          <a:lstStyle/>
          <a:p>
            <a:r>
              <a:rPr lang="en-US" altLang="ja-JP" dirty="0"/>
              <a:t>B</a:t>
            </a:r>
            <a:r>
              <a:rPr kumimoji="1" lang="en-US" altLang="ja-JP" dirty="0"/>
              <a:t>. Network Simulator</a:t>
            </a:r>
          </a:p>
        </p:txBody>
      </p:sp>
      <p:sp>
        <p:nvSpPr>
          <p:cNvPr id="7" name="テキスト ボックス 6">
            <a:extLst>
              <a:ext uri="{FF2B5EF4-FFF2-40B4-BE49-F238E27FC236}">
                <a16:creationId xmlns:a16="http://schemas.microsoft.com/office/drawing/2014/main" id="{544B18A2-71C7-CE4F-92C5-0FA052A60675}"/>
              </a:ext>
            </a:extLst>
          </p:cNvPr>
          <p:cNvSpPr txBox="1"/>
          <p:nvPr/>
        </p:nvSpPr>
        <p:spPr>
          <a:xfrm>
            <a:off x="551792" y="1897809"/>
            <a:ext cx="1234146" cy="369332"/>
          </a:xfrm>
          <a:prstGeom prst="rect">
            <a:avLst/>
          </a:prstGeom>
          <a:noFill/>
        </p:spPr>
        <p:txBody>
          <a:bodyPr wrap="square" rtlCol="0">
            <a:spAutoFit/>
          </a:bodyPr>
          <a:lstStyle/>
          <a:p>
            <a:pPr marL="285750" indent="-285750">
              <a:buFont typeface="Wingdings" pitchFamily="2" charset="2"/>
              <a:buChar char="l"/>
            </a:pPr>
            <a:r>
              <a:rPr lang="en-US" altLang="ja-JP" dirty="0"/>
              <a:t>NS-2</a:t>
            </a:r>
          </a:p>
        </p:txBody>
      </p:sp>
      <p:sp>
        <p:nvSpPr>
          <p:cNvPr id="8" name="テキスト ボックス 7">
            <a:extLst>
              <a:ext uri="{FF2B5EF4-FFF2-40B4-BE49-F238E27FC236}">
                <a16:creationId xmlns:a16="http://schemas.microsoft.com/office/drawing/2014/main" id="{13CC203B-D5BC-6C4B-833F-F93483809EC1}"/>
              </a:ext>
            </a:extLst>
          </p:cNvPr>
          <p:cNvSpPr txBox="1"/>
          <p:nvPr/>
        </p:nvSpPr>
        <p:spPr>
          <a:xfrm>
            <a:off x="1066799" y="2267141"/>
            <a:ext cx="5834063" cy="646331"/>
          </a:xfrm>
          <a:prstGeom prst="rect">
            <a:avLst/>
          </a:prstGeom>
          <a:noFill/>
        </p:spPr>
        <p:txBody>
          <a:bodyPr wrap="square" rtlCol="0">
            <a:spAutoFit/>
          </a:bodyPr>
          <a:lstStyle/>
          <a:p>
            <a:r>
              <a:rPr kumimoji="1" lang="en-US" altLang="ja-JP" dirty="0" err="1"/>
              <a:t>O</a:t>
            </a:r>
            <a:r>
              <a:rPr lang="en-US" altLang="ja-JP" dirty="0" err="1"/>
              <a:t>tcl</a:t>
            </a:r>
            <a:r>
              <a:rPr lang="ja-JP" altLang="en-US"/>
              <a:t>言語で作成したモビリティファイルと</a:t>
            </a:r>
            <a:r>
              <a:rPr lang="en-US" altLang="ja-JP" dirty="0"/>
              <a:t>C++</a:t>
            </a:r>
            <a:r>
              <a:rPr lang="ja-JP" altLang="en-US"/>
              <a:t>で作成したプロトコルを組み合わせて使う</a:t>
            </a:r>
            <a:endParaRPr lang="en-US" altLang="ja-JP" dirty="0"/>
          </a:p>
        </p:txBody>
      </p:sp>
      <p:sp>
        <p:nvSpPr>
          <p:cNvPr id="9" name="テキスト ボックス 8">
            <a:extLst>
              <a:ext uri="{FF2B5EF4-FFF2-40B4-BE49-F238E27FC236}">
                <a16:creationId xmlns:a16="http://schemas.microsoft.com/office/drawing/2014/main" id="{9A571D97-6C18-D349-A2EE-D17BA9F06D46}"/>
              </a:ext>
            </a:extLst>
          </p:cNvPr>
          <p:cNvSpPr txBox="1"/>
          <p:nvPr/>
        </p:nvSpPr>
        <p:spPr>
          <a:xfrm>
            <a:off x="551792" y="2986570"/>
            <a:ext cx="1234146" cy="369332"/>
          </a:xfrm>
          <a:prstGeom prst="rect">
            <a:avLst/>
          </a:prstGeom>
          <a:noFill/>
        </p:spPr>
        <p:txBody>
          <a:bodyPr wrap="square" rtlCol="0">
            <a:spAutoFit/>
          </a:bodyPr>
          <a:lstStyle/>
          <a:p>
            <a:pPr marL="285750" indent="-285750">
              <a:buFont typeface="Wingdings" pitchFamily="2" charset="2"/>
              <a:buChar char="l"/>
            </a:pPr>
            <a:r>
              <a:rPr lang="en-US" altLang="ja-JP" dirty="0"/>
              <a:t>NS-3</a:t>
            </a:r>
          </a:p>
        </p:txBody>
      </p:sp>
      <p:sp>
        <p:nvSpPr>
          <p:cNvPr id="10" name="テキスト ボックス 9">
            <a:extLst>
              <a:ext uri="{FF2B5EF4-FFF2-40B4-BE49-F238E27FC236}">
                <a16:creationId xmlns:a16="http://schemas.microsoft.com/office/drawing/2014/main" id="{F33B09DD-1775-EF46-95C1-15A0034CBF9A}"/>
              </a:ext>
            </a:extLst>
          </p:cNvPr>
          <p:cNvSpPr txBox="1"/>
          <p:nvPr/>
        </p:nvSpPr>
        <p:spPr>
          <a:xfrm>
            <a:off x="1066798" y="3298197"/>
            <a:ext cx="6319840" cy="923330"/>
          </a:xfrm>
          <a:prstGeom prst="rect">
            <a:avLst/>
          </a:prstGeom>
          <a:noFill/>
        </p:spPr>
        <p:txBody>
          <a:bodyPr wrap="square" rtlCol="0">
            <a:spAutoFit/>
          </a:bodyPr>
          <a:lstStyle/>
          <a:p>
            <a:r>
              <a:rPr lang="en-US" altLang="ja-JP" dirty="0"/>
              <a:t>NS-2</a:t>
            </a:r>
            <a:r>
              <a:rPr lang="ja-JP" altLang="en-US"/>
              <a:t>の改良版</a:t>
            </a:r>
            <a:endParaRPr lang="en-US" altLang="ja-JP" dirty="0"/>
          </a:p>
          <a:p>
            <a:r>
              <a:rPr lang="en-US" altLang="ja-JP" dirty="0"/>
              <a:t>C++</a:t>
            </a:r>
            <a:r>
              <a:rPr lang="ja-JP" altLang="en-US"/>
              <a:t>のみでモビリティファイルとプロトコルを作成できる</a:t>
            </a:r>
            <a:endParaRPr lang="en-US" altLang="ja-JP" dirty="0"/>
          </a:p>
          <a:p>
            <a:r>
              <a:rPr lang="en-US" altLang="ja-JP" dirty="0"/>
              <a:t>(Python</a:t>
            </a:r>
            <a:r>
              <a:rPr lang="ja-JP" altLang="en-US"/>
              <a:t>も使用可能</a:t>
            </a:r>
            <a:r>
              <a:rPr lang="en-US" altLang="ja-JP" dirty="0"/>
              <a:t>)</a:t>
            </a:r>
          </a:p>
        </p:txBody>
      </p:sp>
      <p:sp>
        <p:nvSpPr>
          <p:cNvPr id="11" name="テキスト ボックス 10">
            <a:extLst>
              <a:ext uri="{FF2B5EF4-FFF2-40B4-BE49-F238E27FC236}">
                <a16:creationId xmlns:a16="http://schemas.microsoft.com/office/drawing/2014/main" id="{74BAD59C-27D5-A849-B7E4-303340666F3D}"/>
              </a:ext>
            </a:extLst>
          </p:cNvPr>
          <p:cNvSpPr txBox="1"/>
          <p:nvPr/>
        </p:nvSpPr>
        <p:spPr>
          <a:xfrm>
            <a:off x="551792" y="4236920"/>
            <a:ext cx="1691019" cy="369332"/>
          </a:xfrm>
          <a:prstGeom prst="rect">
            <a:avLst/>
          </a:prstGeom>
          <a:noFill/>
        </p:spPr>
        <p:txBody>
          <a:bodyPr wrap="square" rtlCol="0">
            <a:spAutoFit/>
          </a:bodyPr>
          <a:lstStyle/>
          <a:p>
            <a:pPr marL="285750" indent="-285750">
              <a:buFont typeface="Wingdings" pitchFamily="2" charset="2"/>
              <a:buChar char="l"/>
            </a:pPr>
            <a:r>
              <a:rPr lang="en-US" altLang="ja-JP" dirty="0" err="1"/>
              <a:t>OMNeT</a:t>
            </a:r>
            <a:r>
              <a:rPr lang="en-US" altLang="ja-JP" dirty="0"/>
              <a:t>++</a:t>
            </a:r>
          </a:p>
        </p:txBody>
      </p:sp>
      <p:sp>
        <p:nvSpPr>
          <p:cNvPr id="13" name="テキスト ボックス 12">
            <a:extLst>
              <a:ext uri="{FF2B5EF4-FFF2-40B4-BE49-F238E27FC236}">
                <a16:creationId xmlns:a16="http://schemas.microsoft.com/office/drawing/2014/main" id="{0DF6FE22-5535-F040-821C-E9D61D0D10C5}"/>
              </a:ext>
            </a:extLst>
          </p:cNvPr>
          <p:cNvSpPr txBox="1"/>
          <p:nvPr/>
        </p:nvSpPr>
        <p:spPr>
          <a:xfrm>
            <a:off x="1066798" y="4649719"/>
            <a:ext cx="5834063" cy="646331"/>
          </a:xfrm>
          <a:prstGeom prst="rect">
            <a:avLst/>
          </a:prstGeom>
          <a:noFill/>
        </p:spPr>
        <p:txBody>
          <a:bodyPr wrap="square" rtlCol="0">
            <a:spAutoFit/>
          </a:bodyPr>
          <a:lstStyle/>
          <a:p>
            <a:r>
              <a:rPr lang="en-US" altLang="ja-JP" dirty="0"/>
              <a:t>C++</a:t>
            </a:r>
            <a:r>
              <a:rPr lang="ja-JP" altLang="en-US"/>
              <a:t>のみで実装</a:t>
            </a:r>
            <a:endParaRPr lang="en-US" altLang="ja-JP" dirty="0"/>
          </a:p>
          <a:p>
            <a:r>
              <a:rPr lang="ja-JP" altLang="en-US"/>
              <a:t>特有の</a:t>
            </a:r>
            <a:r>
              <a:rPr lang="en-US" altLang="ja-JP" dirty="0"/>
              <a:t>GUI</a:t>
            </a:r>
            <a:r>
              <a:rPr lang="ja-JP" altLang="en-US"/>
              <a:t>上でパラメータを変更できる</a:t>
            </a:r>
            <a:endParaRPr lang="en-US" altLang="ja-JP" dirty="0"/>
          </a:p>
        </p:txBody>
      </p:sp>
      <p:grpSp>
        <p:nvGrpSpPr>
          <p:cNvPr id="14" name="グループ化 13">
            <a:extLst>
              <a:ext uri="{FF2B5EF4-FFF2-40B4-BE49-F238E27FC236}">
                <a16:creationId xmlns:a16="http://schemas.microsoft.com/office/drawing/2014/main" id="{904CC9BF-3424-F540-8C33-0476FA2B5D48}"/>
              </a:ext>
            </a:extLst>
          </p:cNvPr>
          <p:cNvGrpSpPr/>
          <p:nvPr/>
        </p:nvGrpSpPr>
        <p:grpSpPr>
          <a:xfrm>
            <a:off x="735807" y="5487270"/>
            <a:ext cx="4471987" cy="828686"/>
            <a:chOff x="700088" y="5561916"/>
            <a:chExt cx="4471987" cy="828686"/>
          </a:xfrm>
        </p:grpSpPr>
        <p:sp>
          <p:nvSpPr>
            <p:cNvPr id="15" name="角丸四角形 14">
              <a:extLst>
                <a:ext uri="{FF2B5EF4-FFF2-40B4-BE49-F238E27FC236}">
                  <a16:creationId xmlns:a16="http://schemas.microsoft.com/office/drawing/2014/main" id="{1290CBDA-0E2B-7340-BD84-83B609820F2E}"/>
                </a:ext>
              </a:extLst>
            </p:cNvPr>
            <p:cNvSpPr/>
            <p:nvPr/>
          </p:nvSpPr>
          <p:spPr>
            <a:xfrm>
              <a:off x="700088" y="5561916"/>
              <a:ext cx="4229100" cy="828686"/>
            </a:xfrm>
            <a:prstGeom prst="roundRect">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A8F45078-0E24-8040-ACCD-D37A4575C907}"/>
                </a:ext>
              </a:extLst>
            </p:cNvPr>
            <p:cNvSpPr txBox="1"/>
            <p:nvPr/>
          </p:nvSpPr>
          <p:spPr>
            <a:xfrm>
              <a:off x="852486" y="5653094"/>
              <a:ext cx="4319589" cy="646331"/>
            </a:xfrm>
            <a:prstGeom prst="rect">
              <a:avLst/>
            </a:prstGeom>
            <a:noFill/>
          </p:spPr>
          <p:txBody>
            <a:bodyPr wrap="square" rtlCol="0">
              <a:spAutoFit/>
            </a:bodyPr>
            <a:lstStyle/>
            <a:p>
              <a:r>
                <a:rPr lang="en-US" altLang="ja-JP" dirty="0"/>
                <a:t>VANET</a:t>
              </a:r>
              <a:r>
                <a:rPr lang="ja-JP" altLang="en-US"/>
                <a:t>に適しているのは</a:t>
              </a:r>
              <a:endParaRPr lang="en-US" altLang="ja-JP" dirty="0"/>
            </a:p>
            <a:p>
              <a:r>
                <a:rPr lang="en-US" altLang="ja-JP" dirty="0"/>
                <a:t>NS-2&lt;NS-3&lt;</a:t>
              </a:r>
              <a:r>
                <a:rPr lang="en-US" altLang="ja-JP" dirty="0" err="1"/>
                <a:t>OMNeT</a:t>
              </a:r>
              <a:r>
                <a:rPr lang="en-US" altLang="ja-JP" dirty="0"/>
                <a:t>++ (</a:t>
              </a:r>
              <a:r>
                <a:rPr lang="ja-JP" altLang="en-US"/>
                <a:t>筆者意見</a:t>
              </a:r>
              <a:r>
                <a:rPr lang="en-US" altLang="ja-JP" dirty="0"/>
                <a:t>)</a:t>
              </a:r>
            </a:p>
          </p:txBody>
        </p:sp>
      </p:grpSp>
      <p:sp>
        <p:nvSpPr>
          <p:cNvPr id="17"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a:t>
            </a:r>
            <a:r>
              <a:rPr lang="en-US" altLang="ja-JP" sz="3200">
                <a:latin typeface="Calibri" panose="020F0502020204030204" pitchFamily="34" charset="0"/>
                <a:cs typeface="Calibri" panose="020F0502020204030204" pitchFamily="34" charset="0"/>
              </a:rPr>
              <a:t>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674790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139FF175-8EC6-F241-9588-4FBA91DDBFD9}"/>
              </a:ext>
            </a:extLst>
          </p:cNvPr>
          <p:cNvSpPr txBox="1"/>
          <p:nvPr/>
        </p:nvSpPr>
        <p:spPr>
          <a:xfrm>
            <a:off x="801219" y="1923868"/>
            <a:ext cx="2456330" cy="369332"/>
          </a:xfrm>
          <a:prstGeom prst="rect">
            <a:avLst/>
          </a:prstGeom>
          <a:noFill/>
        </p:spPr>
        <p:txBody>
          <a:bodyPr wrap="square" rtlCol="0">
            <a:spAutoFit/>
          </a:bodyPr>
          <a:lstStyle/>
          <a:p>
            <a:r>
              <a:rPr lang="en-US" altLang="ja-JP" dirty="0"/>
              <a:t>NS-3/</a:t>
            </a:r>
            <a:r>
              <a:rPr lang="en-US" altLang="ja-JP" dirty="0" err="1"/>
              <a:t>netanim</a:t>
            </a:r>
            <a:endParaRPr kumimoji="1" lang="ja-JP" altLang="en-US"/>
          </a:p>
        </p:txBody>
      </p:sp>
      <p:sp>
        <p:nvSpPr>
          <p:cNvPr id="11" name="正方形/長方形 10">
            <a:extLst>
              <a:ext uri="{FF2B5EF4-FFF2-40B4-BE49-F238E27FC236}">
                <a16:creationId xmlns:a16="http://schemas.microsoft.com/office/drawing/2014/main" id="{1FC72024-5E7C-2A48-995D-D3F3BB24E884}"/>
              </a:ext>
            </a:extLst>
          </p:cNvPr>
          <p:cNvSpPr/>
          <p:nvPr/>
        </p:nvSpPr>
        <p:spPr>
          <a:xfrm>
            <a:off x="551793" y="1204906"/>
            <a:ext cx="2420008"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F4807D57-FE77-E445-9A01-01932034E05A}"/>
              </a:ext>
            </a:extLst>
          </p:cNvPr>
          <p:cNvSpPr txBox="1"/>
          <p:nvPr/>
        </p:nvSpPr>
        <p:spPr>
          <a:xfrm>
            <a:off x="551792" y="1277007"/>
            <a:ext cx="2705757" cy="369332"/>
          </a:xfrm>
          <a:prstGeom prst="rect">
            <a:avLst/>
          </a:prstGeom>
          <a:noFill/>
        </p:spPr>
        <p:txBody>
          <a:bodyPr wrap="square" rtlCol="0">
            <a:spAutoFit/>
          </a:bodyPr>
          <a:lstStyle/>
          <a:p>
            <a:r>
              <a:rPr lang="en-US" altLang="ja-JP" dirty="0"/>
              <a:t>B</a:t>
            </a:r>
            <a:r>
              <a:rPr kumimoji="1" lang="en-US" altLang="ja-JP" dirty="0"/>
              <a:t>. Network Simulator</a:t>
            </a:r>
          </a:p>
        </p:txBody>
      </p:sp>
      <p:pic>
        <p:nvPicPr>
          <p:cNvPr id="3" name="図 2">
            <a:extLst>
              <a:ext uri="{FF2B5EF4-FFF2-40B4-BE49-F238E27FC236}">
                <a16:creationId xmlns:a16="http://schemas.microsoft.com/office/drawing/2014/main" id="{47135379-31C6-7240-89E8-AA484A560961}"/>
              </a:ext>
            </a:extLst>
          </p:cNvPr>
          <p:cNvPicPr>
            <a:picLocks noChangeAspect="1"/>
          </p:cNvPicPr>
          <p:nvPr/>
        </p:nvPicPr>
        <p:blipFill>
          <a:blip r:embed="rId2"/>
          <a:stretch>
            <a:fillRect/>
          </a:stretch>
        </p:blipFill>
        <p:spPr>
          <a:xfrm>
            <a:off x="25787" y="2919431"/>
            <a:ext cx="3834912" cy="1380568"/>
          </a:xfrm>
          <a:prstGeom prst="rect">
            <a:avLst/>
          </a:prstGeom>
        </p:spPr>
      </p:pic>
      <p:pic>
        <p:nvPicPr>
          <p:cNvPr id="8" name="図 7" descr="ナイフ が含まれている画像&#10;&#10;自動的に生成された説明">
            <a:extLst>
              <a:ext uri="{FF2B5EF4-FFF2-40B4-BE49-F238E27FC236}">
                <a16:creationId xmlns:a16="http://schemas.microsoft.com/office/drawing/2014/main" id="{F1BE0A16-F5F0-CA4B-A750-1E65F8153716}"/>
              </a:ext>
            </a:extLst>
          </p:cNvPr>
          <p:cNvPicPr>
            <a:picLocks noChangeAspect="1"/>
          </p:cNvPicPr>
          <p:nvPr/>
        </p:nvPicPr>
        <p:blipFill>
          <a:blip r:embed="rId3"/>
          <a:stretch>
            <a:fillRect/>
          </a:stretch>
        </p:blipFill>
        <p:spPr>
          <a:xfrm>
            <a:off x="108382" y="4840417"/>
            <a:ext cx="8155712" cy="1481152"/>
          </a:xfrm>
          <a:prstGeom prst="rect">
            <a:avLst/>
          </a:prstGeom>
        </p:spPr>
      </p:pic>
      <p:sp>
        <p:nvSpPr>
          <p:cNvPr id="5" name="テキスト ボックス 4">
            <a:extLst>
              <a:ext uri="{FF2B5EF4-FFF2-40B4-BE49-F238E27FC236}">
                <a16:creationId xmlns:a16="http://schemas.microsoft.com/office/drawing/2014/main" id="{2D5E81C6-7B1B-AB49-9926-49831E8A6E03}"/>
              </a:ext>
            </a:extLst>
          </p:cNvPr>
          <p:cNvSpPr txBox="1"/>
          <p:nvPr/>
        </p:nvSpPr>
        <p:spPr>
          <a:xfrm>
            <a:off x="4743482" y="1314450"/>
            <a:ext cx="2456330" cy="369332"/>
          </a:xfrm>
          <a:prstGeom prst="rect">
            <a:avLst/>
          </a:prstGeom>
          <a:noFill/>
        </p:spPr>
        <p:txBody>
          <a:bodyPr wrap="square" rtlCol="0">
            <a:spAutoFit/>
          </a:bodyPr>
          <a:lstStyle/>
          <a:p>
            <a:r>
              <a:rPr kumimoji="1" lang="ja-JP" altLang="en-US"/>
              <a:t>図</a:t>
            </a:r>
            <a:r>
              <a:rPr lang="en-US" altLang="ja-JP" dirty="0"/>
              <a:t>2</a:t>
            </a:r>
            <a:r>
              <a:rPr kumimoji="1" lang="en-US" altLang="ja-JP" dirty="0"/>
              <a:t>. </a:t>
            </a:r>
            <a:r>
              <a:rPr lang="en-US" altLang="ja-JP" dirty="0"/>
              <a:t>NS-3</a:t>
            </a:r>
            <a:r>
              <a:rPr kumimoji="1" lang="en-US" altLang="ja-JP" dirty="0"/>
              <a:t>-GUI</a:t>
            </a:r>
            <a:endParaRPr kumimoji="1" lang="ja-JP" altLang="en-US"/>
          </a:p>
        </p:txBody>
      </p:sp>
      <p:pic>
        <p:nvPicPr>
          <p:cNvPr id="4" name="図 3" descr="建物, 大きい, サッカー, 男 が含まれている画像&#10;&#10;自動的に生成された説明">
            <a:extLst>
              <a:ext uri="{FF2B5EF4-FFF2-40B4-BE49-F238E27FC236}">
                <a16:creationId xmlns:a16="http://schemas.microsoft.com/office/drawing/2014/main" id="{B003E80A-C472-EF45-B63B-0537A43EA50D}"/>
              </a:ext>
            </a:extLst>
          </p:cNvPr>
          <p:cNvPicPr>
            <a:picLocks noChangeAspect="1"/>
          </p:cNvPicPr>
          <p:nvPr/>
        </p:nvPicPr>
        <p:blipFill>
          <a:blip r:embed="rId4"/>
          <a:stretch>
            <a:fillRect/>
          </a:stretch>
        </p:blipFill>
        <p:spPr>
          <a:xfrm>
            <a:off x="3778103" y="1635633"/>
            <a:ext cx="4216699" cy="3684494"/>
          </a:xfrm>
          <a:prstGeom prst="rect">
            <a:avLst/>
          </a:prstGeom>
        </p:spPr>
      </p:pic>
      <p:sp>
        <p:nvSpPr>
          <p:cNvPr id="9" name="テキスト ボックス 8">
            <a:extLst>
              <a:ext uri="{FF2B5EF4-FFF2-40B4-BE49-F238E27FC236}">
                <a16:creationId xmlns:a16="http://schemas.microsoft.com/office/drawing/2014/main" id="{1F97720B-5B32-BB4A-896A-89CBD0F38F31}"/>
              </a:ext>
            </a:extLst>
          </p:cNvPr>
          <p:cNvSpPr txBox="1"/>
          <p:nvPr/>
        </p:nvSpPr>
        <p:spPr>
          <a:xfrm>
            <a:off x="1530964" y="4112690"/>
            <a:ext cx="461665" cy="891562"/>
          </a:xfrm>
          <a:prstGeom prst="rect">
            <a:avLst/>
          </a:prstGeom>
          <a:noFill/>
        </p:spPr>
        <p:txBody>
          <a:bodyPr vert="eaVert" wrap="square" rtlCol="0">
            <a:spAutoFit/>
          </a:bodyPr>
          <a:lstStyle/>
          <a:p>
            <a:r>
              <a:rPr kumimoji="1" lang="ja-JP" altLang="en-US"/>
              <a:t>・・・</a:t>
            </a:r>
          </a:p>
        </p:txBody>
      </p:sp>
      <p:sp>
        <p:nvSpPr>
          <p:cNvPr id="13"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a:t>
            </a:r>
            <a:r>
              <a:rPr lang="en-US" altLang="ja-JP" sz="3200">
                <a:latin typeface="Calibri" panose="020F0502020204030204" pitchFamily="34" charset="0"/>
                <a:cs typeface="Calibri" panose="020F0502020204030204" pitchFamily="34" charset="0"/>
              </a:rPr>
              <a:t>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050751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324E4459-6C39-B444-A750-74A8D3E9D6CD}"/>
              </a:ext>
            </a:extLst>
          </p:cNvPr>
          <p:cNvSpPr/>
          <p:nvPr/>
        </p:nvSpPr>
        <p:spPr>
          <a:xfrm>
            <a:off x="551793" y="1204906"/>
            <a:ext cx="3791607"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3C9C39FA-A3AC-2F47-9802-0C5B62150085}"/>
              </a:ext>
            </a:extLst>
          </p:cNvPr>
          <p:cNvSpPr txBox="1"/>
          <p:nvPr/>
        </p:nvSpPr>
        <p:spPr>
          <a:xfrm>
            <a:off x="551793" y="1240957"/>
            <a:ext cx="3791607" cy="369332"/>
          </a:xfrm>
          <a:prstGeom prst="rect">
            <a:avLst/>
          </a:prstGeom>
          <a:noFill/>
        </p:spPr>
        <p:txBody>
          <a:bodyPr wrap="square" rtlCol="0">
            <a:spAutoFit/>
          </a:bodyPr>
          <a:lstStyle/>
          <a:p>
            <a:r>
              <a:rPr lang="en-US" altLang="ja-JP" dirty="0"/>
              <a:t>B</a:t>
            </a:r>
            <a:r>
              <a:rPr kumimoji="1" lang="en-US" altLang="ja-JP" dirty="0"/>
              <a:t>. </a:t>
            </a:r>
            <a:r>
              <a:rPr lang="en-US" altLang="ja-JP" dirty="0"/>
              <a:t>Integrated</a:t>
            </a:r>
            <a:r>
              <a:rPr kumimoji="1" lang="en-US" altLang="ja-JP" dirty="0"/>
              <a:t> Simulation Platform</a:t>
            </a:r>
          </a:p>
        </p:txBody>
      </p:sp>
      <p:sp>
        <p:nvSpPr>
          <p:cNvPr id="6" name="テキスト ボックス 5">
            <a:extLst>
              <a:ext uri="{FF2B5EF4-FFF2-40B4-BE49-F238E27FC236}">
                <a16:creationId xmlns:a16="http://schemas.microsoft.com/office/drawing/2014/main" id="{35CF287F-4D50-3F4E-9044-157A842AFD77}"/>
              </a:ext>
            </a:extLst>
          </p:cNvPr>
          <p:cNvSpPr txBox="1"/>
          <p:nvPr/>
        </p:nvSpPr>
        <p:spPr>
          <a:xfrm>
            <a:off x="551792" y="1897809"/>
            <a:ext cx="3391558" cy="369332"/>
          </a:xfrm>
          <a:prstGeom prst="rect">
            <a:avLst/>
          </a:prstGeom>
          <a:noFill/>
        </p:spPr>
        <p:txBody>
          <a:bodyPr wrap="square" rtlCol="0">
            <a:spAutoFit/>
          </a:bodyPr>
          <a:lstStyle/>
          <a:p>
            <a:pPr marL="285750" indent="-285750">
              <a:buFont typeface="Wingdings" pitchFamily="2" charset="2"/>
              <a:buChar char="l"/>
            </a:pPr>
            <a:r>
              <a:rPr lang="en-US" altLang="ja-JP" dirty="0"/>
              <a:t>SUMO </a:t>
            </a:r>
            <a:r>
              <a:rPr lang="ja-JP" altLang="en-US"/>
              <a:t>ー</a:t>
            </a:r>
            <a:r>
              <a:rPr lang="en-US" altLang="ja-JP" dirty="0"/>
              <a:t> </a:t>
            </a:r>
            <a:r>
              <a:rPr lang="en-US" altLang="ja-JP" dirty="0" err="1"/>
              <a:t>TraNS</a:t>
            </a:r>
            <a:r>
              <a:rPr lang="en-US" altLang="ja-JP" dirty="0"/>
              <a:t> </a:t>
            </a:r>
            <a:r>
              <a:rPr lang="ja-JP" altLang="en-US"/>
              <a:t>ー</a:t>
            </a:r>
            <a:r>
              <a:rPr lang="en-US" altLang="ja-JP" dirty="0"/>
              <a:t> NS-2</a:t>
            </a:r>
          </a:p>
        </p:txBody>
      </p:sp>
      <p:sp>
        <p:nvSpPr>
          <p:cNvPr id="7" name="テキスト ボックス 6">
            <a:extLst>
              <a:ext uri="{FF2B5EF4-FFF2-40B4-BE49-F238E27FC236}">
                <a16:creationId xmlns:a16="http://schemas.microsoft.com/office/drawing/2014/main" id="{E7654970-6136-1848-AFEF-B846D8AC5050}"/>
              </a:ext>
            </a:extLst>
          </p:cNvPr>
          <p:cNvSpPr txBox="1"/>
          <p:nvPr/>
        </p:nvSpPr>
        <p:spPr>
          <a:xfrm>
            <a:off x="1026318" y="2333944"/>
            <a:ext cx="5834063" cy="369332"/>
          </a:xfrm>
          <a:prstGeom prst="rect">
            <a:avLst/>
          </a:prstGeom>
          <a:noFill/>
        </p:spPr>
        <p:txBody>
          <a:bodyPr wrap="square" rtlCol="0">
            <a:spAutoFit/>
          </a:bodyPr>
          <a:lstStyle/>
          <a:p>
            <a:r>
              <a:rPr lang="ja-JP" altLang="en-US"/>
              <a:t>大規模なシミュレーションをサポートできない</a:t>
            </a:r>
            <a:endParaRPr lang="en-US" altLang="ja-JP" dirty="0"/>
          </a:p>
        </p:txBody>
      </p:sp>
      <p:sp>
        <p:nvSpPr>
          <p:cNvPr id="8" name="テキスト ボックス 7">
            <a:extLst>
              <a:ext uri="{FF2B5EF4-FFF2-40B4-BE49-F238E27FC236}">
                <a16:creationId xmlns:a16="http://schemas.microsoft.com/office/drawing/2014/main" id="{355ACD8B-0ADB-B844-A83A-0E11FD3EADDB}"/>
              </a:ext>
            </a:extLst>
          </p:cNvPr>
          <p:cNvSpPr txBox="1"/>
          <p:nvPr/>
        </p:nvSpPr>
        <p:spPr>
          <a:xfrm>
            <a:off x="551792" y="2829137"/>
            <a:ext cx="3391558" cy="369332"/>
          </a:xfrm>
          <a:prstGeom prst="rect">
            <a:avLst/>
          </a:prstGeom>
          <a:noFill/>
        </p:spPr>
        <p:txBody>
          <a:bodyPr wrap="square" rtlCol="0">
            <a:spAutoFit/>
          </a:bodyPr>
          <a:lstStyle/>
          <a:p>
            <a:pPr marL="285750" indent="-285750">
              <a:buFont typeface="Wingdings" pitchFamily="2" charset="2"/>
              <a:buChar char="l"/>
            </a:pPr>
            <a:r>
              <a:rPr lang="en-US" altLang="ja-JP" dirty="0"/>
              <a:t>SUMO </a:t>
            </a:r>
            <a:r>
              <a:rPr lang="ja-JP" altLang="en-US"/>
              <a:t>ー</a:t>
            </a:r>
            <a:r>
              <a:rPr lang="en-US" altLang="ja-JP" dirty="0"/>
              <a:t> </a:t>
            </a:r>
            <a:r>
              <a:rPr lang="en-US" altLang="ja-JP" dirty="0" err="1"/>
              <a:t>iTETRIS</a:t>
            </a:r>
            <a:r>
              <a:rPr lang="en-US" altLang="ja-JP" dirty="0"/>
              <a:t> </a:t>
            </a:r>
            <a:r>
              <a:rPr lang="ja-JP" altLang="en-US"/>
              <a:t>ー</a:t>
            </a:r>
            <a:r>
              <a:rPr lang="en-US" altLang="ja-JP" dirty="0"/>
              <a:t> NS-3</a:t>
            </a:r>
          </a:p>
        </p:txBody>
      </p:sp>
      <p:sp>
        <p:nvSpPr>
          <p:cNvPr id="9" name="テキスト ボックス 8">
            <a:extLst>
              <a:ext uri="{FF2B5EF4-FFF2-40B4-BE49-F238E27FC236}">
                <a16:creationId xmlns:a16="http://schemas.microsoft.com/office/drawing/2014/main" id="{D23E8637-F247-AC40-B317-9101F036DFBF}"/>
              </a:ext>
            </a:extLst>
          </p:cNvPr>
          <p:cNvSpPr txBox="1"/>
          <p:nvPr/>
        </p:nvSpPr>
        <p:spPr>
          <a:xfrm>
            <a:off x="1026318" y="3286635"/>
            <a:ext cx="5834063" cy="369332"/>
          </a:xfrm>
          <a:prstGeom prst="rect">
            <a:avLst/>
          </a:prstGeom>
          <a:noFill/>
        </p:spPr>
        <p:txBody>
          <a:bodyPr wrap="square" rtlCol="0">
            <a:spAutoFit/>
          </a:bodyPr>
          <a:lstStyle/>
          <a:p>
            <a:r>
              <a:rPr lang="ja-JP" altLang="en-US"/>
              <a:t>車両数が非常に多い場合でも</a:t>
            </a:r>
            <a:r>
              <a:rPr lang="en-US" altLang="ja-JP" dirty="0"/>
              <a:t>NS-2</a:t>
            </a:r>
            <a:r>
              <a:rPr lang="ja-JP" altLang="en-US"/>
              <a:t>より安定している</a:t>
            </a:r>
            <a:endParaRPr lang="en-US" altLang="ja-JP" dirty="0"/>
          </a:p>
        </p:txBody>
      </p:sp>
      <p:sp>
        <p:nvSpPr>
          <p:cNvPr id="10" name="テキスト ボックス 9">
            <a:extLst>
              <a:ext uri="{FF2B5EF4-FFF2-40B4-BE49-F238E27FC236}">
                <a16:creationId xmlns:a16="http://schemas.microsoft.com/office/drawing/2014/main" id="{DF9DC504-D2EA-D646-BD6D-1ADC455AC371}"/>
              </a:ext>
            </a:extLst>
          </p:cNvPr>
          <p:cNvSpPr txBox="1"/>
          <p:nvPr/>
        </p:nvSpPr>
        <p:spPr>
          <a:xfrm>
            <a:off x="551792" y="3882212"/>
            <a:ext cx="3791608" cy="369332"/>
          </a:xfrm>
          <a:prstGeom prst="rect">
            <a:avLst/>
          </a:prstGeom>
          <a:noFill/>
        </p:spPr>
        <p:txBody>
          <a:bodyPr wrap="square" rtlCol="0">
            <a:spAutoFit/>
          </a:bodyPr>
          <a:lstStyle/>
          <a:p>
            <a:pPr marL="285750" indent="-285750">
              <a:buFont typeface="Wingdings" pitchFamily="2" charset="2"/>
              <a:buChar char="l"/>
            </a:pPr>
            <a:r>
              <a:rPr lang="en-US" altLang="ja-JP" dirty="0"/>
              <a:t>SUMO </a:t>
            </a:r>
            <a:r>
              <a:rPr lang="ja-JP" altLang="en-US"/>
              <a:t>ー</a:t>
            </a:r>
            <a:r>
              <a:rPr lang="en-US" altLang="ja-JP" dirty="0"/>
              <a:t> Veins </a:t>
            </a:r>
            <a:r>
              <a:rPr lang="ja-JP" altLang="en-US"/>
              <a:t>ー</a:t>
            </a:r>
            <a:r>
              <a:rPr lang="en-US" altLang="ja-JP" dirty="0"/>
              <a:t> </a:t>
            </a:r>
            <a:r>
              <a:rPr lang="en-US" altLang="ja-JP" dirty="0" err="1"/>
              <a:t>OMNeT</a:t>
            </a:r>
            <a:r>
              <a:rPr lang="en-US" altLang="ja-JP" dirty="0"/>
              <a:t>++</a:t>
            </a:r>
          </a:p>
        </p:txBody>
      </p:sp>
      <p:sp>
        <p:nvSpPr>
          <p:cNvPr id="11" name="テキスト ボックス 10">
            <a:extLst>
              <a:ext uri="{FF2B5EF4-FFF2-40B4-BE49-F238E27FC236}">
                <a16:creationId xmlns:a16="http://schemas.microsoft.com/office/drawing/2014/main" id="{44B3E5C9-4BEF-F743-ADCE-286C18ED3FA5}"/>
              </a:ext>
            </a:extLst>
          </p:cNvPr>
          <p:cNvSpPr txBox="1"/>
          <p:nvPr/>
        </p:nvSpPr>
        <p:spPr>
          <a:xfrm>
            <a:off x="1026318" y="4339710"/>
            <a:ext cx="5834063" cy="646331"/>
          </a:xfrm>
          <a:prstGeom prst="rect">
            <a:avLst/>
          </a:prstGeom>
          <a:noFill/>
        </p:spPr>
        <p:txBody>
          <a:bodyPr wrap="square" rtlCol="0">
            <a:spAutoFit/>
          </a:bodyPr>
          <a:lstStyle/>
          <a:p>
            <a:r>
              <a:rPr lang="ja-JP" altLang="en-US"/>
              <a:t>モビリティシミュレータとネットワークシミュレータが双方向で制御できる</a:t>
            </a:r>
            <a:endParaRPr lang="en-US" altLang="ja-JP" dirty="0"/>
          </a:p>
        </p:txBody>
      </p:sp>
      <p:grpSp>
        <p:nvGrpSpPr>
          <p:cNvPr id="12" name="グループ化 11">
            <a:extLst>
              <a:ext uri="{FF2B5EF4-FFF2-40B4-BE49-F238E27FC236}">
                <a16:creationId xmlns:a16="http://schemas.microsoft.com/office/drawing/2014/main" id="{48F839FC-F241-D645-AA91-4357F7642D34}"/>
              </a:ext>
            </a:extLst>
          </p:cNvPr>
          <p:cNvGrpSpPr/>
          <p:nvPr/>
        </p:nvGrpSpPr>
        <p:grpSpPr>
          <a:xfrm>
            <a:off x="735806" y="5354626"/>
            <a:ext cx="4964907" cy="828686"/>
            <a:chOff x="700087" y="5561916"/>
            <a:chExt cx="4964907" cy="828686"/>
          </a:xfrm>
        </p:grpSpPr>
        <p:sp>
          <p:nvSpPr>
            <p:cNvPr id="13" name="角丸四角形 12">
              <a:extLst>
                <a:ext uri="{FF2B5EF4-FFF2-40B4-BE49-F238E27FC236}">
                  <a16:creationId xmlns:a16="http://schemas.microsoft.com/office/drawing/2014/main" id="{08231113-8488-2C40-A3FC-51EA0B758B0F}"/>
                </a:ext>
              </a:extLst>
            </p:cNvPr>
            <p:cNvSpPr/>
            <p:nvPr/>
          </p:nvSpPr>
          <p:spPr>
            <a:xfrm>
              <a:off x="700087" y="5561916"/>
              <a:ext cx="4693443" cy="828686"/>
            </a:xfrm>
            <a:prstGeom prst="roundRect">
              <a:avLst/>
            </a:prstGeom>
            <a:solidFill>
              <a:schemeClr val="accent5">
                <a:lumMod val="40000"/>
                <a:lumOff val="60000"/>
              </a:schemeClr>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3D15E75C-DE48-1E42-B0ED-BF8A2450061B}"/>
                </a:ext>
              </a:extLst>
            </p:cNvPr>
            <p:cNvSpPr txBox="1"/>
            <p:nvPr/>
          </p:nvSpPr>
          <p:spPr>
            <a:xfrm>
              <a:off x="852486" y="5653094"/>
              <a:ext cx="4812508" cy="646331"/>
            </a:xfrm>
            <a:prstGeom prst="rect">
              <a:avLst/>
            </a:prstGeom>
            <a:noFill/>
          </p:spPr>
          <p:txBody>
            <a:bodyPr wrap="square" rtlCol="0">
              <a:spAutoFit/>
            </a:bodyPr>
            <a:lstStyle/>
            <a:p>
              <a:r>
                <a:rPr lang="en-US" altLang="ja-JP" dirty="0"/>
                <a:t>VANET</a:t>
              </a:r>
              <a:r>
                <a:rPr lang="ja-JP" altLang="en-US"/>
                <a:t>に適しているのは</a:t>
              </a:r>
              <a:endParaRPr lang="en-US" altLang="ja-JP" dirty="0"/>
            </a:p>
            <a:p>
              <a:r>
                <a:rPr lang="en-US" altLang="ja-JP" dirty="0"/>
                <a:t>SUMO </a:t>
              </a:r>
              <a:r>
                <a:rPr lang="ja-JP" altLang="en-US"/>
                <a:t>ー</a:t>
              </a:r>
              <a:r>
                <a:rPr lang="en-US" altLang="ja-JP" dirty="0"/>
                <a:t> Veins </a:t>
              </a:r>
              <a:r>
                <a:rPr lang="ja-JP" altLang="en-US"/>
                <a:t>ー</a:t>
              </a:r>
              <a:r>
                <a:rPr lang="en-US" altLang="ja-JP" dirty="0"/>
                <a:t> </a:t>
              </a:r>
              <a:r>
                <a:rPr lang="en-US" altLang="ja-JP" dirty="0" err="1"/>
                <a:t>OMNeT</a:t>
              </a:r>
              <a:r>
                <a:rPr lang="en-US" altLang="ja-JP" dirty="0"/>
                <a:t>++ (</a:t>
              </a:r>
              <a:r>
                <a:rPr lang="ja-JP" altLang="en-US"/>
                <a:t>筆者意見</a:t>
              </a:r>
              <a:r>
                <a:rPr lang="en-US" altLang="ja-JP" dirty="0"/>
                <a:t>)</a:t>
              </a:r>
            </a:p>
          </p:txBody>
        </p:sp>
      </p:grpSp>
      <p:sp>
        <p:nvSpPr>
          <p:cNvPr id="15"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a:t>
            </a:r>
            <a:r>
              <a:rPr lang="en-US" altLang="ja-JP" sz="3200">
                <a:latin typeface="Calibri" panose="020F0502020204030204" pitchFamily="34" charset="0"/>
                <a:cs typeface="Calibri" panose="020F0502020204030204" pitchFamily="34" charset="0"/>
              </a:rPr>
              <a:t>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3405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テキスト が含まれている画像&#10;&#10;自動的に生成された説明">
            <a:extLst>
              <a:ext uri="{FF2B5EF4-FFF2-40B4-BE49-F238E27FC236}">
                <a16:creationId xmlns:a16="http://schemas.microsoft.com/office/drawing/2014/main" id="{857CA26F-F35E-2A45-9CBA-B5C7AEF0560C}"/>
              </a:ext>
            </a:extLst>
          </p:cNvPr>
          <p:cNvPicPr>
            <a:picLocks noChangeAspect="1"/>
          </p:cNvPicPr>
          <p:nvPr/>
        </p:nvPicPr>
        <p:blipFill>
          <a:blip r:embed="rId2"/>
          <a:stretch>
            <a:fillRect/>
          </a:stretch>
        </p:blipFill>
        <p:spPr>
          <a:xfrm>
            <a:off x="4917142" y="2196593"/>
            <a:ext cx="3240740" cy="3223317"/>
          </a:xfrm>
          <a:prstGeom prst="rect">
            <a:avLst/>
          </a:prstGeom>
        </p:spPr>
      </p:pic>
      <p:pic>
        <p:nvPicPr>
          <p:cNvPr id="6" name="図 5">
            <a:extLst>
              <a:ext uri="{FF2B5EF4-FFF2-40B4-BE49-F238E27FC236}">
                <a16:creationId xmlns:a16="http://schemas.microsoft.com/office/drawing/2014/main" id="{DE36A7B4-52A9-9A47-A24A-7FFDEF75D06E}"/>
              </a:ext>
            </a:extLst>
          </p:cNvPr>
          <p:cNvPicPr>
            <a:picLocks noChangeAspect="1"/>
          </p:cNvPicPr>
          <p:nvPr/>
        </p:nvPicPr>
        <p:blipFill>
          <a:blip r:embed="rId3"/>
          <a:stretch>
            <a:fillRect/>
          </a:stretch>
        </p:blipFill>
        <p:spPr>
          <a:xfrm>
            <a:off x="239718" y="2312893"/>
            <a:ext cx="3472548" cy="3107017"/>
          </a:xfrm>
          <a:prstGeom prst="rect">
            <a:avLst/>
          </a:prstGeom>
        </p:spPr>
      </p:pic>
      <p:sp>
        <p:nvSpPr>
          <p:cNvPr id="11" name="正方形/長方形 10">
            <a:extLst>
              <a:ext uri="{FF2B5EF4-FFF2-40B4-BE49-F238E27FC236}">
                <a16:creationId xmlns:a16="http://schemas.microsoft.com/office/drawing/2014/main" id="{CDADBA29-F2F9-D14B-948C-31F696474350}"/>
              </a:ext>
            </a:extLst>
          </p:cNvPr>
          <p:cNvSpPr/>
          <p:nvPr/>
        </p:nvSpPr>
        <p:spPr>
          <a:xfrm>
            <a:off x="551793" y="1204906"/>
            <a:ext cx="3791607" cy="44143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5EEFD3F3-3AC1-BB49-BFCC-3C9EB84195A3}"/>
              </a:ext>
            </a:extLst>
          </p:cNvPr>
          <p:cNvSpPr txBox="1"/>
          <p:nvPr/>
        </p:nvSpPr>
        <p:spPr>
          <a:xfrm>
            <a:off x="551793" y="1240957"/>
            <a:ext cx="3791607" cy="369332"/>
          </a:xfrm>
          <a:prstGeom prst="rect">
            <a:avLst/>
          </a:prstGeom>
          <a:noFill/>
        </p:spPr>
        <p:txBody>
          <a:bodyPr wrap="square" rtlCol="0">
            <a:spAutoFit/>
          </a:bodyPr>
          <a:lstStyle/>
          <a:p>
            <a:r>
              <a:rPr lang="en-US" altLang="ja-JP" dirty="0"/>
              <a:t>B</a:t>
            </a:r>
            <a:r>
              <a:rPr kumimoji="1" lang="en-US" altLang="ja-JP" dirty="0"/>
              <a:t>. </a:t>
            </a:r>
            <a:r>
              <a:rPr lang="en-US" altLang="ja-JP" dirty="0"/>
              <a:t>Integrated</a:t>
            </a:r>
            <a:r>
              <a:rPr kumimoji="1" lang="en-US" altLang="ja-JP" dirty="0"/>
              <a:t> Simulation Platform</a:t>
            </a:r>
          </a:p>
        </p:txBody>
      </p:sp>
      <p:cxnSp>
        <p:nvCxnSpPr>
          <p:cNvPr id="14" name="直線矢印コネクタ 13">
            <a:extLst>
              <a:ext uri="{FF2B5EF4-FFF2-40B4-BE49-F238E27FC236}">
                <a16:creationId xmlns:a16="http://schemas.microsoft.com/office/drawing/2014/main" id="{DBCFF0B9-7F1E-6E46-9F11-3AACFACE8E4E}"/>
              </a:ext>
            </a:extLst>
          </p:cNvPr>
          <p:cNvCxnSpPr>
            <a:cxnSpLocks/>
            <a:stCxn id="6" idx="3"/>
          </p:cNvCxnSpPr>
          <p:nvPr/>
        </p:nvCxnSpPr>
        <p:spPr>
          <a:xfrm>
            <a:off x="3712266" y="3866402"/>
            <a:ext cx="120487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テキスト ボックス 15">
            <a:extLst>
              <a:ext uri="{FF2B5EF4-FFF2-40B4-BE49-F238E27FC236}">
                <a16:creationId xmlns:a16="http://schemas.microsoft.com/office/drawing/2014/main" id="{F3B7816C-7086-A14E-A922-38C97B10BCA0}"/>
              </a:ext>
            </a:extLst>
          </p:cNvPr>
          <p:cNvSpPr txBox="1"/>
          <p:nvPr/>
        </p:nvSpPr>
        <p:spPr>
          <a:xfrm>
            <a:off x="3752608" y="3996825"/>
            <a:ext cx="1361758" cy="646331"/>
          </a:xfrm>
          <a:prstGeom prst="rect">
            <a:avLst/>
          </a:prstGeom>
          <a:noFill/>
        </p:spPr>
        <p:txBody>
          <a:bodyPr wrap="square" rtlCol="0">
            <a:spAutoFit/>
          </a:bodyPr>
          <a:lstStyle/>
          <a:p>
            <a:r>
              <a:rPr kumimoji="1" lang="en-US" altLang="ja-JP" dirty="0"/>
              <a:t>NS-3</a:t>
            </a:r>
            <a:r>
              <a:rPr kumimoji="1" lang="ja-JP" altLang="en-US"/>
              <a:t>上で</a:t>
            </a:r>
            <a:endParaRPr kumimoji="1" lang="en-US" altLang="ja-JP" dirty="0"/>
          </a:p>
          <a:p>
            <a:r>
              <a:rPr lang="ja-JP" altLang="en-US"/>
              <a:t>読み込み</a:t>
            </a:r>
            <a:endParaRPr kumimoji="1" lang="ja-JP" altLang="en-US"/>
          </a:p>
        </p:txBody>
      </p:sp>
      <p:sp>
        <p:nvSpPr>
          <p:cNvPr id="9" name="タイトル 1">
            <a:extLst>
              <a:ext uri="{FF2B5EF4-FFF2-40B4-BE49-F238E27FC236}">
                <a16:creationId xmlns:a16="http://schemas.microsoft.com/office/drawing/2014/main" id="{6355C936-2A3E-9C4D-AC55-D09AB93559B8}"/>
              </a:ext>
            </a:extLst>
          </p:cNvPr>
          <p:cNvSpPr>
            <a:spLocks noGrp="1"/>
          </p:cNvSpPr>
          <p:nvPr>
            <p:ph type="title"/>
          </p:nvPr>
        </p:nvSpPr>
        <p:spPr>
          <a:xfrm>
            <a:off x="352425" y="522288"/>
            <a:ext cx="8229600" cy="639762"/>
          </a:xfrm>
        </p:spPr>
        <p:txBody>
          <a:bodyPr>
            <a:normAutofit/>
          </a:bodyPr>
          <a:lstStyle/>
          <a:p>
            <a:r>
              <a:rPr lang="en-US" altLang="ja-JP" sz="3200" dirty="0">
                <a:latin typeface="Calibri" panose="020F0502020204030204" pitchFamily="34" charset="0"/>
                <a:cs typeface="Calibri" panose="020F0502020204030204" pitchFamily="34" charset="0"/>
              </a:rPr>
              <a:t>VII. </a:t>
            </a:r>
            <a:r>
              <a:rPr lang="en-US" altLang="ja-JP" sz="3200">
                <a:latin typeface="Calibri" panose="020F0502020204030204" pitchFamily="34" charset="0"/>
                <a:cs typeface="Calibri" panose="020F0502020204030204" pitchFamily="34" charset="0"/>
              </a:rPr>
              <a:t>Simulation Tools</a:t>
            </a:r>
            <a:endParaRPr lang="ja-JP" alt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97351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69701E-50E1-46C4-B472-E5E74D05D125}"/>
              </a:ext>
            </a:extLst>
          </p:cNvPr>
          <p:cNvSpPr>
            <a:spLocks noGrp="1"/>
          </p:cNvSpPr>
          <p:nvPr>
            <p:ph type="title"/>
          </p:nvPr>
        </p:nvSpPr>
        <p:spPr/>
        <p:txBody>
          <a:bodyPr>
            <a:normAutofit fontScale="90000"/>
          </a:bodyPr>
          <a:lstStyle/>
          <a:p>
            <a:r>
              <a:rPr lang="ja-JP" altLang="en-US" dirty="0">
                <a:latin typeface="+mn-ea"/>
                <a:ea typeface="+mn-ea"/>
              </a:rPr>
              <a:t>まとめ</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6C29868E-CD23-4FD3-8750-344993529EC5}"/>
              </a:ext>
            </a:extLst>
          </p:cNvPr>
          <p:cNvSpPr txBox="1"/>
          <p:nvPr/>
        </p:nvSpPr>
        <p:spPr>
          <a:xfrm>
            <a:off x="352425" y="1177925"/>
            <a:ext cx="6448425" cy="3600986"/>
          </a:xfrm>
          <a:prstGeom prst="rect">
            <a:avLst/>
          </a:prstGeom>
          <a:noFill/>
        </p:spPr>
        <p:txBody>
          <a:bodyPr wrap="square" lIns="90000" rtlCol="0" anchor="t" anchorCtr="0">
            <a:spAutoFit/>
          </a:bodyPr>
          <a:lstStyle/>
          <a:p>
            <a:pPr algn="l">
              <a:lnSpc>
                <a:spcPct val="100000"/>
              </a:lnSpc>
            </a:pPr>
            <a:r>
              <a:rPr kumimoji="1" lang="en-US" altLang="ja-JP" sz="2400" dirty="0"/>
              <a:t>V2I</a:t>
            </a:r>
            <a:r>
              <a:rPr kumimoji="1" lang="ja-JP" altLang="en-US" sz="2400" dirty="0"/>
              <a:t>　</a:t>
            </a:r>
            <a:r>
              <a:rPr kumimoji="1" lang="en-US" altLang="ja-JP" sz="2400" dirty="0"/>
              <a:t>V2V</a:t>
            </a:r>
            <a:r>
              <a:rPr kumimoji="1" lang="ja-JP" altLang="en-US" sz="2400" dirty="0"/>
              <a:t>通信の発展</a:t>
            </a:r>
            <a:endParaRPr kumimoji="1" lang="en-US" altLang="ja-JP" sz="2400" dirty="0"/>
          </a:p>
          <a:p>
            <a:pPr algn="l">
              <a:lnSpc>
                <a:spcPct val="100000"/>
              </a:lnSpc>
            </a:pPr>
            <a:r>
              <a:rPr kumimoji="1" lang="ja-JP" altLang="en-US" dirty="0">
                <a:solidFill>
                  <a:schemeClr val="tx1">
                    <a:lumMod val="75000"/>
                    <a:lumOff val="25000"/>
                  </a:schemeClr>
                </a:solidFill>
              </a:rPr>
              <a:t>交通情報が効率よく共有される</a:t>
            </a:r>
            <a:endParaRPr kumimoji="1" lang="en-US" altLang="ja-JP" dirty="0">
              <a:solidFill>
                <a:schemeClr val="tx1">
                  <a:lumMod val="75000"/>
                  <a:lumOff val="25000"/>
                </a:schemeClr>
              </a:solidFill>
            </a:endParaRPr>
          </a:p>
          <a:p>
            <a:pPr algn="l">
              <a:lnSpc>
                <a:spcPct val="100000"/>
              </a:lnSpc>
            </a:pPr>
            <a:r>
              <a:rPr lang="ja-JP" altLang="en-US" dirty="0">
                <a:solidFill>
                  <a:schemeClr val="tx1">
                    <a:lumMod val="75000"/>
                    <a:lumOff val="25000"/>
                  </a:schemeClr>
                </a:solidFill>
              </a:rPr>
              <a:t>⇒</a:t>
            </a:r>
            <a:r>
              <a:rPr lang="ja-JP" altLang="en-US" dirty="0">
                <a:solidFill>
                  <a:srgbClr val="FF0000"/>
                </a:solidFill>
              </a:rPr>
              <a:t>膨大な量の情報が送受信される</a:t>
            </a:r>
            <a:endParaRPr lang="en-US" altLang="ja-JP" dirty="0">
              <a:solidFill>
                <a:srgbClr val="FF0000"/>
              </a:solidFill>
            </a:endParaRPr>
          </a:p>
          <a:p>
            <a:pPr algn="l">
              <a:lnSpc>
                <a:spcPct val="100000"/>
              </a:lnSpc>
            </a:pPr>
            <a:endParaRPr kumimoji="1" lang="en-US" altLang="ja-JP" dirty="0">
              <a:solidFill>
                <a:srgbClr val="FF0000"/>
              </a:solidFill>
            </a:endParaRPr>
          </a:p>
          <a:p>
            <a:r>
              <a:rPr lang="ja-JP" altLang="en-US" sz="2400" dirty="0"/>
              <a:t>今後の</a:t>
            </a:r>
            <a:r>
              <a:rPr lang="en-US" altLang="ja-JP" sz="2400" dirty="0"/>
              <a:t>VANET</a:t>
            </a:r>
            <a:r>
              <a:rPr lang="ja-JP" altLang="en-US" sz="2400" dirty="0"/>
              <a:t>の研究の方向性</a:t>
            </a:r>
            <a:endParaRPr lang="en-US" altLang="ja-JP" sz="2400" dirty="0"/>
          </a:p>
          <a:p>
            <a:r>
              <a:rPr lang="ja-JP" altLang="en-US" dirty="0">
                <a:solidFill>
                  <a:srgbClr val="FF0000"/>
                </a:solidFill>
              </a:rPr>
              <a:t>プライバシーの保護</a:t>
            </a:r>
            <a:r>
              <a:rPr lang="ja-JP" altLang="en-US" dirty="0">
                <a:solidFill>
                  <a:schemeClr val="tx1">
                    <a:lumMod val="75000"/>
                    <a:lumOff val="25000"/>
                  </a:schemeClr>
                </a:solidFill>
              </a:rPr>
              <a:t>と</a:t>
            </a:r>
            <a:r>
              <a:rPr lang="ja-JP" altLang="en-US" dirty="0">
                <a:solidFill>
                  <a:srgbClr val="FF0000"/>
                </a:solidFill>
              </a:rPr>
              <a:t>信頼</a:t>
            </a:r>
            <a:r>
              <a:rPr lang="ja-JP" altLang="en-US" dirty="0">
                <a:solidFill>
                  <a:schemeClr val="tx1">
                    <a:lumMod val="75000"/>
                    <a:lumOff val="25000"/>
                  </a:schemeClr>
                </a:solidFill>
              </a:rPr>
              <a:t>の管理に焦点を当てるべきである</a:t>
            </a:r>
            <a:endParaRPr lang="en-US" altLang="ja-JP" dirty="0">
              <a:solidFill>
                <a:schemeClr val="tx1">
                  <a:lumMod val="75000"/>
                  <a:lumOff val="25000"/>
                </a:schemeClr>
              </a:solidFill>
            </a:endParaRPr>
          </a:p>
          <a:p>
            <a:pPr algn="l">
              <a:lnSpc>
                <a:spcPct val="100000"/>
              </a:lnSpc>
            </a:pPr>
            <a:endParaRPr kumimoji="1" lang="en-US" altLang="ja-JP" dirty="0">
              <a:solidFill>
                <a:srgbClr val="FF0000"/>
              </a:solidFill>
            </a:endParaRPr>
          </a:p>
          <a:p>
            <a:endParaRPr kumimoji="1" lang="en-US" altLang="ja-JP" dirty="0">
              <a:solidFill>
                <a:srgbClr val="FF0000"/>
              </a:solidFill>
            </a:endParaRPr>
          </a:p>
          <a:p>
            <a:endParaRPr kumimoji="1" lang="en-US" altLang="ja-JP" dirty="0"/>
          </a:p>
          <a:p>
            <a:pPr algn="l">
              <a:lnSpc>
                <a:spcPct val="100000"/>
              </a:lnSpc>
            </a:pPr>
            <a:endParaRPr kumimoji="1" lang="en-US" altLang="ja-JP" dirty="0"/>
          </a:p>
          <a:p>
            <a:pPr algn="l">
              <a:lnSpc>
                <a:spcPct val="100000"/>
              </a:lnSpc>
            </a:pPr>
            <a:endParaRPr kumimoji="1" lang="en-US" altLang="ja-JP" dirty="0"/>
          </a:p>
          <a:p>
            <a:pPr algn="l">
              <a:lnSpc>
                <a:spcPct val="100000"/>
              </a:lnSpc>
            </a:pPr>
            <a:endParaRPr kumimoji="1" lang="en-US" altLang="ja-JP" dirty="0"/>
          </a:p>
        </p:txBody>
      </p:sp>
      <p:sp>
        <p:nvSpPr>
          <p:cNvPr id="4" name="正方形/長方形 3">
            <a:extLst>
              <a:ext uri="{FF2B5EF4-FFF2-40B4-BE49-F238E27FC236}">
                <a16:creationId xmlns:a16="http://schemas.microsoft.com/office/drawing/2014/main" id="{77848292-E702-454C-B702-DA7DD05D96B9}"/>
              </a:ext>
            </a:extLst>
          </p:cNvPr>
          <p:cNvSpPr/>
          <p:nvPr/>
        </p:nvSpPr>
        <p:spPr>
          <a:xfrm>
            <a:off x="352425" y="1162050"/>
            <a:ext cx="3081891" cy="39847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8C15F887-2A31-4E42-9ADC-8701AD553F52}"/>
              </a:ext>
            </a:extLst>
          </p:cNvPr>
          <p:cNvSpPr/>
          <p:nvPr/>
        </p:nvSpPr>
        <p:spPr>
          <a:xfrm>
            <a:off x="352425" y="2372766"/>
            <a:ext cx="4219575" cy="39847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02781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5182C6-85B9-417E-B803-95F0ED6B62EC}"/>
              </a:ext>
            </a:extLst>
          </p:cNvPr>
          <p:cNvSpPr>
            <a:spLocks noGrp="1"/>
          </p:cNvSpPr>
          <p:nvPr>
            <p:ph type="title"/>
          </p:nvPr>
        </p:nvSpPr>
        <p:spPr/>
        <p:txBody>
          <a:bodyPr>
            <a:normAutofit fontScale="90000"/>
          </a:bodyPr>
          <a:lstStyle/>
          <a:p>
            <a:r>
              <a:rPr kumimoji="1" lang="en-US" altLang="ja-JP" dirty="0">
                <a:latin typeface="+mn-ea"/>
                <a:ea typeface="+mn-ea"/>
              </a:rPr>
              <a:t>Introduction</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2460B8C7-DF41-4403-B010-B6DB804F85B7}"/>
              </a:ext>
            </a:extLst>
          </p:cNvPr>
          <p:cNvSpPr txBox="1"/>
          <p:nvPr/>
        </p:nvSpPr>
        <p:spPr>
          <a:xfrm>
            <a:off x="545180" y="1434931"/>
            <a:ext cx="6448425" cy="4339650"/>
          </a:xfrm>
          <a:prstGeom prst="rect">
            <a:avLst/>
          </a:prstGeom>
          <a:noFill/>
        </p:spPr>
        <p:txBody>
          <a:bodyPr wrap="square" lIns="90000" rtlCol="0" anchor="t" anchorCtr="0">
            <a:spAutoFit/>
          </a:bodyPr>
          <a:lstStyle/>
          <a:p>
            <a:pPr algn="l">
              <a:lnSpc>
                <a:spcPct val="100000"/>
              </a:lnSpc>
            </a:pPr>
            <a:r>
              <a:rPr kumimoji="1" lang="en-US" altLang="ja-JP" sz="2400" dirty="0"/>
              <a:t>System</a:t>
            </a:r>
            <a:r>
              <a:rPr kumimoji="1" lang="ja-JP" altLang="en-US" sz="2400" dirty="0"/>
              <a:t> </a:t>
            </a:r>
            <a:r>
              <a:rPr kumimoji="1" lang="en-US" altLang="ja-JP" sz="2400" dirty="0"/>
              <a:t>models</a:t>
            </a:r>
          </a:p>
          <a:p>
            <a:pPr algn="l">
              <a:lnSpc>
                <a:spcPct val="100000"/>
              </a:lnSpc>
            </a:pPr>
            <a:r>
              <a:rPr kumimoji="1" lang="ja-JP" altLang="en-US" dirty="0" err="1">
                <a:solidFill>
                  <a:schemeClr val="tx1">
                    <a:lumMod val="75000"/>
                    <a:lumOff val="25000"/>
                  </a:schemeClr>
                </a:solidFill>
              </a:rPr>
              <a:t>車車</a:t>
            </a:r>
            <a:r>
              <a:rPr kumimoji="1" lang="ja-JP" altLang="en-US" dirty="0">
                <a:solidFill>
                  <a:schemeClr val="tx1">
                    <a:lumMod val="75000"/>
                    <a:lumOff val="25000"/>
                  </a:schemeClr>
                </a:solidFill>
              </a:rPr>
              <a:t>間と路車間通信がある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r>
              <a:rPr kumimoji="1" lang="en-US" altLang="ja-JP" sz="2400" dirty="0"/>
              <a:t>OBU</a:t>
            </a:r>
            <a:r>
              <a:rPr kumimoji="1" lang="ja-JP" altLang="en-US" sz="2400" dirty="0"/>
              <a:t>　</a:t>
            </a:r>
            <a:r>
              <a:rPr kumimoji="1" lang="en-US" altLang="ja-JP" sz="2400" dirty="0"/>
              <a:t>Onboard</a:t>
            </a:r>
            <a:r>
              <a:rPr kumimoji="1" lang="ja-JP" altLang="en-US" sz="2400" dirty="0"/>
              <a:t> </a:t>
            </a:r>
            <a:r>
              <a:rPr kumimoji="1" lang="en-US" altLang="ja-JP" sz="2400" dirty="0"/>
              <a:t>Unit</a:t>
            </a:r>
          </a:p>
          <a:p>
            <a:pPr algn="l">
              <a:lnSpc>
                <a:spcPct val="100000"/>
              </a:lnSpc>
            </a:pPr>
            <a:r>
              <a:rPr kumimoji="1" lang="ja-JP" altLang="en-US" dirty="0">
                <a:solidFill>
                  <a:schemeClr val="tx1">
                    <a:lumMod val="75000"/>
                    <a:lumOff val="25000"/>
                  </a:schemeClr>
                </a:solidFill>
              </a:rPr>
              <a:t>他の</a:t>
            </a:r>
            <a:r>
              <a:rPr kumimoji="1" lang="en-US" altLang="ja-JP" dirty="0">
                <a:solidFill>
                  <a:schemeClr val="tx1">
                    <a:lumMod val="75000"/>
                    <a:lumOff val="25000"/>
                  </a:schemeClr>
                </a:solidFill>
              </a:rPr>
              <a:t>RSU</a:t>
            </a:r>
            <a:r>
              <a:rPr kumimoji="1" lang="ja-JP" altLang="en-US" dirty="0">
                <a:solidFill>
                  <a:schemeClr val="tx1">
                    <a:lumMod val="75000"/>
                    <a:lumOff val="25000"/>
                  </a:schemeClr>
                </a:solidFill>
              </a:rPr>
              <a:t>や</a:t>
            </a:r>
            <a:r>
              <a:rPr kumimoji="1" lang="en-US" altLang="ja-JP" dirty="0">
                <a:solidFill>
                  <a:schemeClr val="tx1">
                    <a:lumMod val="75000"/>
                    <a:lumOff val="25000"/>
                  </a:schemeClr>
                </a:solidFill>
              </a:rPr>
              <a:t>OBU</a:t>
            </a:r>
            <a:r>
              <a:rPr kumimoji="1" lang="ja-JP" altLang="en-US" dirty="0">
                <a:solidFill>
                  <a:schemeClr val="tx1">
                    <a:lumMod val="75000"/>
                    <a:lumOff val="25000"/>
                  </a:schemeClr>
                </a:solidFill>
              </a:rPr>
              <a:t>と通信するための</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トランシーバーとして搭載されている</a:t>
            </a:r>
            <a:endParaRPr kumimoji="1" lang="en-US" altLang="ja-JP" dirty="0">
              <a:solidFill>
                <a:schemeClr val="tx1">
                  <a:lumMod val="75000"/>
                  <a:lumOff val="25000"/>
                </a:schemeClr>
              </a:solidFill>
            </a:endParaRPr>
          </a:p>
          <a:p>
            <a:pPr algn="l">
              <a:lnSpc>
                <a:spcPct val="100000"/>
              </a:lnSpc>
            </a:pPr>
            <a:r>
              <a:rPr kumimoji="1" lang="en-US" altLang="ja-JP" sz="2400" dirty="0"/>
              <a:t>RSU</a:t>
            </a:r>
            <a:r>
              <a:rPr kumimoji="1" lang="ja-JP" altLang="en-US" sz="2400" dirty="0"/>
              <a:t>　</a:t>
            </a:r>
            <a:r>
              <a:rPr kumimoji="1" lang="en-US" altLang="ja-JP" sz="2400" dirty="0"/>
              <a:t>Roadside</a:t>
            </a:r>
            <a:r>
              <a:rPr kumimoji="1" lang="ja-JP" altLang="en-US" sz="2400" dirty="0"/>
              <a:t> </a:t>
            </a:r>
            <a:r>
              <a:rPr kumimoji="1" lang="en-US" altLang="ja-JP" sz="2400" dirty="0"/>
              <a:t>Unit</a:t>
            </a:r>
          </a:p>
          <a:p>
            <a:pPr algn="l">
              <a:lnSpc>
                <a:spcPct val="100000"/>
              </a:lnSpc>
            </a:pPr>
            <a:r>
              <a:rPr kumimoji="1" lang="ja-JP" altLang="en-US" dirty="0">
                <a:solidFill>
                  <a:schemeClr val="tx1">
                    <a:lumMod val="75000"/>
                    <a:lumOff val="25000"/>
                  </a:schemeClr>
                </a:solidFill>
              </a:rPr>
              <a:t>道路に沿って配置された固定デバイス</a:t>
            </a:r>
            <a:endParaRPr kumimoji="1" lang="en-US" altLang="ja-JP" dirty="0">
              <a:solidFill>
                <a:schemeClr val="tx1">
                  <a:lumMod val="75000"/>
                  <a:lumOff val="25000"/>
                </a:schemeClr>
              </a:solidFill>
            </a:endParaRPr>
          </a:p>
          <a:p>
            <a:pPr algn="l">
              <a:lnSpc>
                <a:spcPct val="100000"/>
              </a:lnSpc>
            </a:pPr>
            <a:r>
              <a:rPr kumimoji="1" lang="ja-JP" altLang="en-US" dirty="0">
                <a:solidFill>
                  <a:srgbClr val="FF0000"/>
                </a:solidFill>
              </a:rPr>
              <a:t>役割</a:t>
            </a:r>
            <a:r>
              <a:rPr kumimoji="1" lang="ja-JP" altLang="en-US" dirty="0">
                <a:solidFill>
                  <a:schemeClr val="tx1">
                    <a:lumMod val="75000"/>
                    <a:lumOff val="25000"/>
                  </a:schemeClr>
                </a:solidFill>
              </a:rPr>
              <a:t>　通信範囲の拡張</a:t>
            </a:r>
            <a:endParaRPr kumimoji="1" lang="en-US" altLang="ja-JP" dirty="0">
              <a:solidFill>
                <a:schemeClr val="tx1">
                  <a:lumMod val="75000"/>
                  <a:lumOff val="25000"/>
                </a:schemeClr>
              </a:solidFill>
            </a:endParaRPr>
          </a:p>
          <a:p>
            <a:pPr algn="l">
              <a:lnSpc>
                <a:spcPct val="100000"/>
              </a:lnSpc>
            </a:pPr>
            <a:r>
              <a:rPr kumimoji="1" lang="ja-JP" altLang="en-US" dirty="0"/>
              <a:t>　　　</a:t>
            </a:r>
            <a:r>
              <a:rPr kumimoji="1" lang="ja-JP" altLang="en-US" dirty="0">
                <a:solidFill>
                  <a:schemeClr val="tx1">
                    <a:lumMod val="75000"/>
                    <a:lumOff val="25000"/>
                  </a:schemeClr>
                </a:solidFill>
              </a:rPr>
              <a:t>交通状況などの情報の提供</a:t>
            </a:r>
            <a:endParaRPr kumimoji="1" lang="en-US" altLang="ja-JP" dirty="0">
              <a:solidFill>
                <a:schemeClr val="tx1">
                  <a:lumMod val="75000"/>
                  <a:lumOff val="25000"/>
                </a:schemeClr>
              </a:solidFill>
            </a:endParaRPr>
          </a:p>
          <a:p>
            <a:pPr algn="l">
              <a:lnSpc>
                <a:spcPct val="100000"/>
              </a:lnSpc>
            </a:pPr>
            <a:r>
              <a:rPr kumimoji="1" lang="en-US" altLang="ja-JP" sz="2400" dirty="0"/>
              <a:t>TA</a:t>
            </a:r>
            <a:r>
              <a:rPr kumimoji="1" lang="ja-JP" altLang="en-US" sz="2400" dirty="0"/>
              <a:t>　</a:t>
            </a:r>
            <a:r>
              <a:rPr kumimoji="1" lang="en-US" altLang="ja-JP" sz="2400" dirty="0"/>
              <a:t>Trusted</a:t>
            </a:r>
            <a:r>
              <a:rPr kumimoji="1" lang="ja-JP" altLang="en-US" sz="2400" dirty="0"/>
              <a:t> </a:t>
            </a:r>
            <a:r>
              <a:rPr kumimoji="1" lang="en-US" altLang="ja-JP" sz="2400" dirty="0"/>
              <a:t>Authority</a:t>
            </a:r>
          </a:p>
          <a:p>
            <a:pPr algn="l">
              <a:lnSpc>
                <a:spcPct val="100000"/>
              </a:lnSpc>
            </a:pPr>
            <a:r>
              <a:rPr kumimoji="1" lang="ja-JP" altLang="en-US" dirty="0">
                <a:solidFill>
                  <a:schemeClr val="tx1">
                    <a:lumMod val="75000"/>
                    <a:lumOff val="25000"/>
                  </a:schemeClr>
                </a:solidFill>
              </a:rPr>
              <a:t>車両が嘘のブロードキャストをしたり</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悪意のある動作をするのを防ぐ</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a:t>
            </a:r>
            <a:r>
              <a:rPr kumimoji="1" lang="ja-JP" altLang="en-US" dirty="0">
                <a:solidFill>
                  <a:srgbClr val="FF0000"/>
                </a:solidFill>
              </a:rPr>
              <a:t>高い計算能力と、ストレージが必要</a:t>
            </a:r>
            <a:endParaRPr kumimoji="1" lang="en-US" altLang="ja-JP" dirty="0">
              <a:solidFill>
                <a:srgbClr val="FF0000"/>
              </a:solidFill>
            </a:endParaRPr>
          </a:p>
        </p:txBody>
      </p:sp>
      <p:pic>
        <p:nvPicPr>
          <p:cNvPr id="6" name="グラフィックス 5" descr="車">
            <a:extLst>
              <a:ext uri="{FF2B5EF4-FFF2-40B4-BE49-F238E27FC236}">
                <a16:creationId xmlns:a16="http://schemas.microsoft.com/office/drawing/2014/main" id="{4259DFCC-3C92-4FC3-A046-8042D7D5765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34897" y="4117428"/>
            <a:ext cx="914400" cy="914400"/>
          </a:xfrm>
          <a:prstGeom prst="rect">
            <a:avLst/>
          </a:prstGeom>
        </p:spPr>
      </p:pic>
      <p:pic>
        <p:nvPicPr>
          <p:cNvPr id="7" name="グラフィックス 6" descr="車">
            <a:extLst>
              <a:ext uri="{FF2B5EF4-FFF2-40B4-BE49-F238E27FC236}">
                <a16:creationId xmlns:a16="http://schemas.microsoft.com/office/drawing/2014/main" id="{A79E89FA-E400-4BB0-8312-5A6CBB7F9D3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50658" y="4117428"/>
            <a:ext cx="914400" cy="914400"/>
          </a:xfrm>
          <a:prstGeom prst="rect">
            <a:avLst/>
          </a:prstGeom>
        </p:spPr>
      </p:pic>
      <p:sp>
        <p:nvSpPr>
          <p:cNvPr id="8" name="稲妻 7">
            <a:extLst>
              <a:ext uri="{FF2B5EF4-FFF2-40B4-BE49-F238E27FC236}">
                <a16:creationId xmlns:a16="http://schemas.microsoft.com/office/drawing/2014/main" id="{C217C2CC-5929-499F-8787-251B24D83FA0}"/>
              </a:ext>
            </a:extLst>
          </p:cNvPr>
          <p:cNvSpPr/>
          <p:nvPr/>
        </p:nvSpPr>
        <p:spPr>
          <a:xfrm rot="20838575">
            <a:off x="5759256" y="4469227"/>
            <a:ext cx="1082073" cy="383613"/>
          </a:xfrm>
          <a:prstGeom prst="lightningBol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00A7B79D-1365-417C-90C0-0532012B8753}"/>
              </a:ext>
            </a:extLst>
          </p:cNvPr>
          <p:cNvSpPr txBox="1"/>
          <p:nvPr/>
        </p:nvSpPr>
        <p:spPr>
          <a:xfrm>
            <a:off x="4572000" y="4792717"/>
            <a:ext cx="881823" cy="369332"/>
          </a:xfrm>
          <a:prstGeom prst="rect">
            <a:avLst/>
          </a:prstGeom>
          <a:solidFill>
            <a:schemeClr val="bg1"/>
          </a:solidFill>
          <a:ln>
            <a:solidFill>
              <a:schemeClr val="bg1"/>
            </a:solidFill>
          </a:ln>
        </p:spPr>
        <p:txBody>
          <a:bodyPr wrap="square" rtlCol="0">
            <a:spAutoFit/>
          </a:bodyPr>
          <a:lstStyle/>
          <a:p>
            <a:r>
              <a:rPr kumimoji="1" lang="en-US" altLang="ja-JP" dirty="0">
                <a:solidFill>
                  <a:srgbClr val="FF0000"/>
                </a:solidFill>
              </a:rPr>
              <a:t>OBU</a:t>
            </a:r>
            <a:endParaRPr kumimoji="1" lang="ja-JP" altLang="en-US" dirty="0">
              <a:solidFill>
                <a:srgbClr val="FF0000"/>
              </a:solidFill>
            </a:endParaRPr>
          </a:p>
        </p:txBody>
      </p:sp>
      <p:sp>
        <p:nvSpPr>
          <p:cNvPr id="10" name="テキスト ボックス 9">
            <a:extLst>
              <a:ext uri="{FF2B5EF4-FFF2-40B4-BE49-F238E27FC236}">
                <a16:creationId xmlns:a16="http://schemas.microsoft.com/office/drawing/2014/main" id="{D54A5885-8A54-42D1-90DB-5A551F49EF3B}"/>
              </a:ext>
            </a:extLst>
          </p:cNvPr>
          <p:cNvSpPr txBox="1"/>
          <p:nvPr/>
        </p:nvSpPr>
        <p:spPr>
          <a:xfrm>
            <a:off x="5963942" y="4782345"/>
            <a:ext cx="881823" cy="369332"/>
          </a:xfrm>
          <a:prstGeom prst="rect">
            <a:avLst/>
          </a:prstGeom>
          <a:solidFill>
            <a:schemeClr val="bg1"/>
          </a:solidFill>
          <a:ln>
            <a:solidFill>
              <a:schemeClr val="bg1"/>
            </a:solidFill>
          </a:ln>
        </p:spPr>
        <p:txBody>
          <a:bodyPr wrap="square" rtlCol="0">
            <a:spAutoFit/>
          </a:bodyPr>
          <a:lstStyle/>
          <a:p>
            <a:r>
              <a:rPr lang="en-US" altLang="ja-JP" dirty="0">
                <a:solidFill>
                  <a:srgbClr val="FF0000"/>
                </a:solidFill>
              </a:rPr>
              <a:t>V2V</a:t>
            </a:r>
            <a:endParaRPr kumimoji="1" lang="ja-JP" altLang="en-US" dirty="0">
              <a:solidFill>
                <a:srgbClr val="FF0000"/>
              </a:solidFill>
            </a:endParaRPr>
          </a:p>
        </p:txBody>
      </p:sp>
      <p:sp>
        <p:nvSpPr>
          <p:cNvPr id="11" name="テキスト ボックス 10">
            <a:extLst>
              <a:ext uri="{FF2B5EF4-FFF2-40B4-BE49-F238E27FC236}">
                <a16:creationId xmlns:a16="http://schemas.microsoft.com/office/drawing/2014/main" id="{895EB574-5F6B-4E2E-95D5-3918B70ED085}"/>
              </a:ext>
            </a:extLst>
          </p:cNvPr>
          <p:cNvSpPr txBox="1"/>
          <p:nvPr/>
        </p:nvSpPr>
        <p:spPr>
          <a:xfrm>
            <a:off x="7088128" y="4863213"/>
            <a:ext cx="881823" cy="369332"/>
          </a:xfrm>
          <a:prstGeom prst="rect">
            <a:avLst/>
          </a:prstGeom>
          <a:noFill/>
        </p:spPr>
        <p:txBody>
          <a:bodyPr wrap="square" rtlCol="0">
            <a:spAutoFit/>
          </a:bodyPr>
          <a:lstStyle/>
          <a:p>
            <a:r>
              <a:rPr kumimoji="1" lang="en-US" altLang="ja-JP" dirty="0">
                <a:solidFill>
                  <a:srgbClr val="FF0000"/>
                </a:solidFill>
              </a:rPr>
              <a:t>OBU</a:t>
            </a:r>
            <a:endParaRPr kumimoji="1" lang="ja-JP" altLang="en-US" dirty="0">
              <a:solidFill>
                <a:srgbClr val="FF0000"/>
              </a:solidFill>
            </a:endParaRPr>
          </a:p>
        </p:txBody>
      </p:sp>
      <p:pic>
        <p:nvPicPr>
          <p:cNvPr id="13" name="グラフィックス 12" descr="パラボラアンテナ">
            <a:extLst>
              <a:ext uri="{FF2B5EF4-FFF2-40B4-BE49-F238E27FC236}">
                <a16:creationId xmlns:a16="http://schemas.microsoft.com/office/drawing/2014/main" id="{916A452F-F21E-4ADB-86B4-D2A9F38FE46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741335" y="2523510"/>
            <a:ext cx="914400" cy="914400"/>
          </a:xfrm>
          <a:prstGeom prst="rect">
            <a:avLst/>
          </a:prstGeom>
        </p:spPr>
      </p:pic>
      <p:pic>
        <p:nvPicPr>
          <p:cNvPr id="14" name="グラフィックス 13" descr="パラボラアンテナ">
            <a:extLst>
              <a:ext uri="{FF2B5EF4-FFF2-40B4-BE49-F238E27FC236}">
                <a16:creationId xmlns:a16="http://schemas.microsoft.com/office/drawing/2014/main" id="{C63D150A-BA06-4E99-8E6B-2D19055FB15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62340" y="2488262"/>
            <a:ext cx="914400" cy="914400"/>
          </a:xfrm>
          <a:prstGeom prst="rect">
            <a:avLst/>
          </a:prstGeom>
        </p:spPr>
      </p:pic>
      <p:pic>
        <p:nvPicPr>
          <p:cNvPr id="16" name="グラフィックス 15" descr="建物">
            <a:extLst>
              <a:ext uri="{FF2B5EF4-FFF2-40B4-BE49-F238E27FC236}">
                <a16:creationId xmlns:a16="http://schemas.microsoft.com/office/drawing/2014/main" id="{362FB080-EFAA-45DB-81FA-4CA1143B7CA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20286" y="759876"/>
            <a:ext cx="914400" cy="914400"/>
          </a:xfrm>
          <a:prstGeom prst="rect">
            <a:avLst/>
          </a:prstGeom>
        </p:spPr>
      </p:pic>
      <p:sp>
        <p:nvSpPr>
          <p:cNvPr id="17" name="テキスト ボックス 16">
            <a:extLst>
              <a:ext uri="{FF2B5EF4-FFF2-40B4-BE49-F238E27FC236}">
                <a16:creationId xmlns:a16="http://schemas.microsoft.com/office/drawing/2014/main" id="{0B9A1468-899B-429F-95FA-E53C83E01FE4}"/>
              </a:ext>
            </a:extLst>
          </p:cNvPr>
          <p:cNvSpPr txBox="1"/>
          <p:nvPr/>
        </p:nvSpPr>
        <p:spPr>
          <a:xfrm>
            <a:off x="4773912" y="3366865"/>
            <a:ext cx="881823" cy="369332"/>
          </a:xfrm>
          <a:prstGeom prst="rect">
            <a:avLst/>
          </a:prstGeom>
          <a:solidFill>
            <a:schemeClr val="bg1"/>
          </a:solidFill>
          <a:ln>
            <a:solidFill>
              <a:schemeClr val="bg1"/>
            </a:solidFill>
          </a:ln>
        </p:spPr>
        <p:txBody>
          <a:bodyPr wrap="square" rtlCol="0">
            <a:spAutoFit/>
          </a:bodyPr>
          <a:lstStyle/>
          <a:p>
            <a:r>
              <a:rPr lang="en-US" altLang="ja-JP" dirty="0">
                <a:solidFill>
                  <a:srgbClr val="FF0000"/>
                </a:solidFill>
              </a:rPr>
              <a:t>RSU</a:t>
            </a:r>
            <a:endParaRPr kumimoji="1" lang="ja-JP" altLang="en-US" dirty="0">
              <a:solidFill>
                <a:srgbClr val="FF0000"/>
              </a:solidFill>
            </a:endParaRPr>
          </a:p>
        </p:txBody>
      </p:sp>
      <p:sp>
        <p:nvSpPr>
          <p:cNvPr id="18" name="テキスト ボックス 17">
            <a:extLst>
              <a:ext uri="{FF2B5EF4-FFF2-40B4-BE49-F238E27FC236}">
                <a16:creationId xmlns:a16="http://schemas.microsoft.com/office/drawing/2014/main" id="{561EFACA-B0B7-4372-99D4-A88A6ADA9F87}"/>
              </a:ext>
            </a:extLst>
          </p:cNvPr>
          <p:cNvSpPr txBox="1"/>
          <p:nvPr/>
        </p:nvSpPr>
        <p:spPr>
          <a:xfrm>
            <a:off x="7111782" y="3396513"/>
            <a:ext cx="881823" cy="369332"/>
          </a:xfrm>
          <a:prstGeom prst="rect">
            <a:avLst/>
          </a:prstGeom>
          <a:solidFill>
            <a:schemeClr val="bg1"/>
          </a:solidFill>
          <a:ln>
            <a:solidFill>
              <a:schemeClr val="bg1"/>
            </a:solidFill>
          </a:ln>
        </p:spPr>
        <p:txBody>
          <a:bodyPr wrap="square" rtlCol="0">
            <a:spAutoFit/>
          </a:bodyPr>
          <a:lstStyle/>
          <a:p>
            <a:r>
              <a:rPr lang="en-US" altLang="ja-JP" dirty="0">
                <a:solidFill>
                  <a:srgbClr val="FF0000"/>
                </a:solidFill>
              </a:rPr>
              <a:t>RSU</a:t>
            </a:r>
            <a:endParaRPr kumimoji="1" lang="ja-JP" altLang="en-US" dirty="0">
              <a:solidFill>
                <a:srgbClr val="FF0000"/>
              </a:solidFill>
            </a:endParaRPr>
          </a:p>
        </p:txBody>
      </p:sp>
      <p:sp>
        <p:nvSpPr>
          <p:cNvPr id="19" name="稲妻 18">
            <a:extLst>
              <a:ext uri="{FF2B5EF4-FFF2-40B4-BE49-F238E27FC236}">
                <a16:creationId xmlns:a16="http://schemas.microsoft.com/office/drawing/2014/main" id="{37A80EA3-4399-41C2-8DA0-5AEAAD585931}"/>
              </a:ext>
            </a:extLst>
          </p:cNvPr>
          <p:cNvSpPr/>
          <p:nvPr/>
        </p:nvSpPr>
        <p:spPr>
          <a:xfrm rot="11649090">
            <a:off x="7274753" y="3849413"/>
            <a:ext cx="690045" cy="321301"/>
          </a:xfrm>
          <a:prstGeom prst="lightningBol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稲妻 19">
            <a:extLst>
              <a:ext uri="{FF2B5EF4-FFF2-40B4-BE49-F238E27FC236}">
                <a16:creationId xmlns:a16="http://schemas.microsoft.com/office/drawing/2014/main" id="{D8E08CFF-BC8D-4288-B089-7DE094D7A4D2}"/>
              </a:ext>
            </a:extLst>
          </p:cNvPr>
          <p:cNvSpPr/>
          <p:nvPr/>
        </p:nvSpPr>
        <p:spPr>
          <a:xfrm rot="20202553" flipV="1">
            <a:off x="4637244" y="3771200"/>
            <a:ext cx="781181" cy="303416"/>
          </a:xfrm>
          <a:prstGeom prst="lightningBol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58E3D80B-0502-48B2-A9D5-A200723D364B}"/>
              </a:ext>
            </a:extLst>
          </p:cNvPr>
          <p:cNvSpPr txBox="1"/>
          <p:nvPr/>
        </p:nvSpPr>
        <p:spPr>
          <a:xfrm>
            <a:off x="5131840" y="3784294"/>
            <a:ext cx="881823" cy="369332"/>
          </a:xfrm>
          <a:prstGeom prst="rect">
            <a:avLst/>
          </a:prstGeom>
          <a:solidFill>
            <a:schemeClr val="bg1"/>
          </a:solidFill>
          <a:ln>
            <a:solidFill>
              <a:schemeClr val="bg1"/>
            </a:solidFill>
          </a:ln>
        </p:spPr>
        <p:txBody>
          <a:bodyPr wrap="square" rtlCol="0">
            <a:spAutoFit/>
          </a:bodyPr>
          <a:lstStyle/>
          <a:p>
            <a:r>
              <a:rPr lang="en-US" altLang="ja-JP" dirty="0">
                <a:solidFill>
                  <a:srgbClr val="FF0000"/>
                </a:solidFill>
              </a:rPr>
              <a:t>V2I</a:t>
            </a:r>
            <a:endParaRPr kumimoji="1" lang="ja-JP" altLang="en-US" dirty="0">
              <a:solidFill>
                <a:srgbClr val="FF0000"/>
              </a:solidFill>
            </a:endParaRPr>
          </a:p>
        </p:txBody>
      </p:sp>
      <p:sp>
        <p:nvSpPr>
          <p:cNvPr id="22" name="テキスト ボックス 21">
            <a:extLst>
              <a:ext uri="{FF2B5EF4-FFF2-40B4-BE49-F238E27FC236}">
                <a16:creationId xmlns:a16="http://schemas.microsoft.com/office/drawing/2014/main" id="{B256EEC0-50B7-42F8-8413-FF68318EFED5}"/>
              </a:ext>
            </a:extLst>
          </p:cNvPr>
          <p:cNvSpPr txBox="1"/>
          <p:nvPr/>
        </p:nvSpPr>
        <p:spPr>
          <a:xfrm>
            <a:off x="7805034" y="3757964"/>
            <a:ext cx="881823" cy="369332"/>
          </a:xfrm>
          <a:prstGeom prst="rect">
            <a:avLst/>
          </a:prstGeom>
          <a:noFill/>
        </p:spPr>
        <p:txBody>
          <a:bodyPr wrap="square" rtlCol="0">
            <a:spAutoFit/>
          </a:bodyPr>
          <a:lstStyle/>
          <a:p>
            <a:r>
              <a:rPr lang="en-US" altLang="ja-JP" dirty="0">
                <a:solidFill>
                  <a:srgbClr val="FF0000"/>
                </a:solidFill>
              </a:rPr>
              <a:t>V2I</a:t>
            </a:r>
            <a:endParaRPr kumimoji="1" lang="ja-JP" altLang="en-US" dirty="0">
              <a:solidFill>
                <a:srgbClr val="FF0000"/>
              </a:solidFill>
            </a:endParaRPr>
          </a:p>
        </p:txBody>
      </p:sp>
      <p:sp>
        <p:nvSpPr>
          <p:cNvPr id="23" name="テキスト ボックス 22">
            <a:extLst>
              <a:ext uri="{FF2B5EF4-FFF2-40B4-BE49-F238E27FC236}">
                <a16:creationId xmlns:a16="http://schemas.microsoft.com/office/drawing/2014/main" id="{04536B8C-3D9D-4B10-8C85-06DB7E38FBC9}"/>
              </a:ext>
            </a:extLst>
          </p:cNvPr>
          <p:cNvSpPr txBox="1"/>
          <p:nvPr/>
        </p:nvSpPr>
        <p:spPr>
          <a:xfrm>
            <a:off x="6587061" y="1201593"/>
            <a:ext cx="881823" cy="369332"/>
          </a:xfrm>
          <a:prstGeom prst="rect">
            <a:avLst/>
          </a:prstGeom>
          <a:noFill/>
        </p:spPr>
        <p:txBody>
          <a:bodyPr wrap="square" rtlCol="0">
            <a:spAutoFit/>
          </a:bodyPr>
          <a:lstStyle/>
          <a:p>
            <a:r>
              <a:rPr kumimoji="1" lang="en-US" altLang="ja-JP" dirty="0">
                <a:solidFill>
                  <a:srgbClr val="FF0000"/>
                </a:solidFill>
              </a:rPr>
              <a:t>TA</a:t>
            </a:r>
            <a:endParaRPr kumimoji="1" lang="ja-JP" altLang="en-US" dirty="0">
              <a:solidFill>
                <a:srgbClr val="FF0000"/>
              </a:solidFill>
            </a:endParaRPr>
          </a:p>
        </p:txBody>
      </p:sp>
      <p:cxnSp>
        <p:nvCxnSpPr>
          <p:cNvPr id="25" name="直線コネクタ 24">
            <a:extLst>
              <a:ext uri="{FF2B5EF4-FFF2-40B4-BE49-F238E27FC236}">
                <a16:creationId xmlns:a16="http://schemas.microsoft.com/office/drawing/2014/main" id="{BF43A724-078E-4DAF-9044-7617AC8344C1}"/>
              </a:ext>
            </a:extLst>
          </p:cNvPr>
          <p:cNvCxnSpPr/>
          <p:nvPr/>
        </p:nvCxnSpPr>
        <p:spPr>
          <a:xfrm flipH="1">
            <a:off x="5549297" y="1674276"/>
            <a:ext cx="728189" cy="11801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8A47AC18-6C30-484E-9905-EDD991DB1B03}"/>
              </a:ext>
            </a:extLst>
          </p:cNvPr>
          <p:cNvCxnSpPr>
            <a:cxnSpLocks/>
            <a:stCxn id="14" idx="1"/>
          </p:cNvCxnSpPr>
          <p:nvPr/>
        </p:nvCxnSpPr>
        <p:spPr>
          <a:xfrm flipH="1" flipV="1">
            <a:off x="5509608" y="2924410"/>
            <a:ext cx="1552732" cy="210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C10FCD6A-8627-4182-B3B8-5C8BE7F0CCD1}"/>
              </a:ext>
            </a:extLst>
          </p:cNvPr>
          <p:cNvCxnSpPr>
            <a:cxnSpLocks/>
            <a:stCxn id="14" idx="1"/>
          </p:cNvCxnSpPr>
          <p:nvPr/>
        </p:nvCxnSpPr>
        <p:spPr>
          <a:xfrm flipH="1" flipV="1">
            <a:off x="6300292" y="1759358"/>
            <a:ext cx="762048" cy="118610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7227F7C3-DB8A-4008-9DE1-518AA83638E4}"/>
              </a:ext>
            </a:extLst>
          </p:cNvPr>
          <p:cNvSpPr/>
          <p:nvPr/>
        </p:nvSpPr>
        <p:spPr>
          <a:xfrm>
            <a:off x="545180" y="1434931"/>
            <a:ext cx="2325611"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2AA703B7-91C9-4522-BBA3-7ECCC60B7C56}"/>
              </a:ext>
            </a:extLst>
          </p:cNvPr>
          <p:cNvSpPr/>
          <p:nvPr/>
        </p:nvSpPr>
        <p:spPr>
          <a:xfrm>
            <a:off x="545180" y="2352410"/>
            <a:ext cx="3281755"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189AEAA4-7478-4E9F-9B1E-5DB343A7611F}"/>
              </a:ext>
            </a:extLst>
          </p:cNvPr>
          <p:cNvSpPr/>
          <p:nvPr/>
        </p:nvSpPr>
        <p:spPr>
          <a:xfrm>
            <a:off x="545180" y="3289345"/>
            <a:ext cx="4134209" cy="35671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C294E5C0-C8FD-4D32-A6AA-EA25E1424C98}"/>
              </a:ext>
            </a:extLst>
          </p:cNvPr>
          <p:cNvSpPr/>
          <p:nvPr/>
        </p:nvSpPr>
        <p:spPr>
          <a:xfrm>
            <a:off x="604281" y="4482677"/>
            <a:ext cx="3032054" cy="35671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1" name="直線コネクタ 30">
            <a:extLst>
              <a:ext uri="{FF2B5EF4-FFF2-40B4-BE49-F238E27FC236}">
                <a16:creationId xmlns:a16="http://schemas.microsoft.com/office/drawing/2014/main" id="{9CB0E1B3-C1B3-4799-9227-86E2A346C435}"/>
              </a:ext>
            </a:extLst>
          </p:cNvPr>
          <p:cNvCxnSpPr>
            <a:cxnSpLocks/>
          </p:cNvCxnSpPr>
          <p:nvPr/>
        </p:nvCxnSpPr>
        <p:spPr>
          <a:xfrm flipH="1">
            <a:off x="5549297" y="2924410"/>
            <a:ext cx="14492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5181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69701E-50E1-46C4-B472-E5E74D05D125}"/>
              </a:ext>
            </a:extLst>
          </p:cNvPr>
          <p:cNvSpPr>
            <a:spLocks noGrp="1"/>
          </p:cNvSpPr>
          <p:nvPr>
            <p:ph type="title"/>
          </p:nvPr>
        </p:nvSpPr>
        <p:spPr/>
        <p:txBody>
          <a:bodyPr>
            <a:normAutofit fontScale="90000"/>
          </a:bodyPr>
          <a:lstStyle/>
          <a:p>
            <a:r>
              <a:rPr lang="en-US" altLang="ja-JP" dirty="0">
                <a:latin typeface="+mn-ea"/>
                <a:ea typeface="+mn-ea"/>
              </a:rPr>
              <a:t>Communication Patterns</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6C29868E-CD23-4FD3-8750-344993529EC5}"/>
              </a:ext>
            </a:extLst>
          </p:cNvPr>
          <p:cNvSpPr txBox="1"/>
          <p:nvPr/>
        </p:nvSpPr>
        <p:spPr>
          <a:xfrm>
            <a:off x="352425" y="1177925"/>
            <a:ext cx="6448425" cy="3600986"/>
          </a:xfrm>
          <a:prstGeom prst="rect">
            <a:avLst/>
          </a:prstGeom>
          <a:noFill/>
        </p:spPr>
        <p:txBody>
          <a:bodyPr wrap="square" lIns="90000" rtlCol="0" anchor="t" anchorCtr="0">
            <a:spAutoFit/>
          </a:bodyPr>
          <a:lstStyle/>
          <a:p>
            <a:pPr algn="l">
              <a:lnSpc>
                <a:spcPct val="100000"/>
              </a:lnSpc>
            </a:pPr>
            <a:r>
              <a:rPr kumimoji="1" lang="en-US" altLang="ja-JP" sz="2400" dirty="0"/>
              <a:t>V2V</a:t>
            </a:r>
            <a:r>
              <a:rPr kumimoji="1" lang="ja-JP" altLang="en-US" sz="2400" dirty="0"/>
              <a:t>　車両同士の通信</a:t>
            </a:r>
            <a:endParaRPr kumimoji="1" lang="en-US" altLang="ja-JP" sz="2400" dirty="0"/>
          </a:p>
          <a:p>
            <a:pPr algn="l">
              <a:lnSpc>
                <a:spcPct val="100000"/>
              </a:lnSpc>
            </a:pPr>
            <a:r>
              <a:rPr kumimoji="1" lang="ja-JP" altLang="en-US" dirty="0">
                <a:solidFill>
                  <a:schemeClr val="tx1">
                    <a:lumMod val="75000"/>
                    <a:lumOff val="25000"/>
                  </a:schemeClr>
                </a:solidFill>
              </a:rPr>
              <a:t>アドホック通信で交通状況など貴重な情報を相互に送信または交換する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r>
              <a:rPr kumimoji="1" lang="en-US" altLang="ja-JP" sz="2400" dirty="0"/>
              <a:t>V2I</a:t>
            </a:r>
            <a:r>
              <a:rPr kumimoji="1" lang="ja-JP" altLang="en-US" sz="2400" dirty="0"/>
              <a:t>　インフラストラクチャと車両の通信</a:t>
            </a:r>
            <a:endParaRPr kumimoji="1" lang="en-US" altLang="ja-JP" sz="2400" dirty="0"/>
          </a:p>
          <a:p>
            <a:pPr algn="l">
              <a:lnSpc>
                <a:spcPct val="100000"/>
              </a:lnSpc>
            </a:pPr>
            <a:r>
              <a:rPr kumimoji="1" lang="ja-JP" altLang="en-US" dirty="0">
                <a:solidFill>
                  <a:schemeClr val="tx1">
                    <a:lumMod val="75000"/>
                    <a:lumOff val="25000"/>
                  </a:schemeClr>
                </a:solidFill>
              </a:rPr>
              <a:t>車両はインフラストラクチャを介して、インターネットに接続できる</a:t>
            </a:r>
            <a:endParaRPr kumimoji="1" lang="en-US" altLang="ja-JP" dirty="0">
              <a:solidFill>
                <a:schemeClr val="tx1">
                  <a:lumMod val="75000"/>
                  <a:lumOff val="25000"/>
                </a:schemeClr>
              </a:solidFill>
            </a:endParaRPr>
          </a:p>
          <a:p>
            <a:r>
              <a:rPr lang="ja-JP" altLang="en-US" dirty="0">
                <a:solidFill>
                  <a:schemeClr val="tx1">
                    <a:lumMod val="75000"/>
                    <a:lumOff val="25000"/>
                  </a:schemeClr>
                </a:solidFill>
              </a:rPr>
              <a:t>⇒</a:t>
            </a:r>
            <a:r>
              <a:rPr lang="ja-JP" altLang="en-US" dirty="0">
                <a:solidFill>
                  <a:srgbClr val="FF0000"/>
                </a:solidFill>
              </a:rPr>
              <a:t>より広い範囲にメッセージを届けることができる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endParaRPr kumimoji="1" lang="en-US" altLang="ja-JP" dirty="0"/>
          </a:p>
          <a:p>
            <a:pPr algn="l">
              <a:lnSpc>
                <a:spcPct val="100000"/>
              </a:lnSpc>
            </a:pPr>
            <a:endParaRPr kumimoji="1" lang="en-US" altLang="ja-JP" dirty="0"/>
          </a:p>
          <a:p>
            <a:pPr algn="l">
              <a:lnSpc>
                <a:spcPct val="100000"/>
              </a:lnSpc>
            </a:pPr>
            <a:endParaRPr kumimoji="1" lang="en-US" altLang="ja-JP" dirty="0"/>
          </a:p>
        </p:txBody>
      </p:sp>
      <p:sp>
        <p:nvSpPr>
          <p:cNvPr id="4" name="正方形/長方形 3">
            <a:extLst>
              <a:ext uri="{FF2B5EF4-FFF2-40B4-BE49-F238E27FC236}">
                <a16:creationId xmlns:a16="http://schemas.microsoft.com/office/drawing/2014/main" id="{6AE094EC-DB51-4271-9217-E3E3E925E487}"/>
              </a:ext>
            </a:extLst>
          </p:cNvPr>
          <p:cNvSpPr/>
          <p:nvPr/>
        </p:nvSpPr>
        <p:spPr>
          <a:xfrm>
            <a:off x="352425" y="1195916"/>
            <a:ext cx="3166952"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7520A028-6F6D-4B96-AD4F-69E0AA7CC5F7}"/>
              </a:ext>
            </a:extLst>
          </p:cNvPr>
          <p:cNvSpPr/>
          <p:nvPr/>
        </p:nvSpPr>
        <p:spPr>
          <a:xfrm>
            <a:off x="352425" y="2382616"/>
            <a:ext cx="5942049"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43518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69701E-50E1-46C4-B472-E5E74D05D125}"/>
              </a:ext>
            </a:extLst>
          </p:cNvPr>
          <p:cNvSpPr>
            <a:spLocks noGrp="1"/>
          </p:cNvSpPr>
          <p:nvPr>
            <p:ph type="title"/>
          </p:nvPr>
        </p:nvSpPr>
        <p:spPr/>
        <p:txBody>
          <a:bodyPr>
            <a:normAutofit fontScale="90000"/>
          </a:bodyPr>
          <a:lstStyle/>
          <a:p>
            <a:r>
              <a:rPr kumimoji="1" lang="en-US" altLang="ja-JP" dirty="0">
                <a:latin typeface="+mn-ea"/>
                <a:ea typeface="+mn-ea"/>
              </a:rPr>
              <a:t>Categories</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6C29868E-CD23-4FD3-8750-344993529EC5}"/>
              </a:ext>
            </a:extLst>
          </p:cNvPr>
          <p:cNvSpPr txBox="1"/>
          <p:nvPr/>
        </p:nvSpPr>
        <p:spPr>
          <a:xfrm>
            <a:off x="352425" y="1162050"/>
            <a:ext cx="8138432" cy="4339650"/>
          </a:xfrm>
          <a:prstGeom prst="rect">
            <a:avLst/>
          </a:prstGeom>
          <a:noFill/>
        </p:spPr>
        <p:txBody>
          <a:bodyPr wrap="square" lIns="90000" rtlCol="0" anchor="t" anchorCtr="0">
            <a:spAutoFit/>
          </a:bodyPr>
          <a:lstStyle/>
          <a:p>
            <a:r>
              <a:rPr kumimoji="1" lang="en-US" altLang="ja-JP" sz="2400" dirty="0">
                <a:latin typeface="+mn-ea"/>
              </a:rPr>
              <a:t> Warning Message Propagation among Vehicles</a:t>
            </a:r>
          </a:p>
          <a:p>
            <a:r>
              <a:rPr kumimoji="1" lang="ja-JP" altLang="en-US" dirty="0">
                <a:solidFill>
                  <a:schemeClr val="tx1">
                    <a:lumMod val="75000"/>
                    <a:lumOff val="25000"/>
                  </a:schemeClr>
                </a:solidFill>
              </a:rPr>
              <a:t>リアルタイム性が要求され、安全な方法で警告メッセージを送信しなければならない。効率的なルーティングが必要</a:t>
            </a:r>
            <a:endParaRPr kumimoji="1" lang="en-US" altLang="ja-JP" dirty="0">
              <a:solidFill>
                <a:schemeClr val="tx1">
                  <a:lumMod val="75000"/>
                  <a:lumOff val="25000"/>
                </a:schemeClr>
              </a:solidFill>
            </a:endParaRPr>
          </a:p>
          <a:p>
            <a:r>
              <a:rPr kumimoji="1" lang="en-US" altLang="ja-JP" sz="2400" dirty="0">
                <a:latin typeface="+mn-ea"/>
              </a:rPr>
              <a:t> Group Communication among Vehicles</a:t>
            </a:r>
          </a:p>
          <a:p>
            <a:r>
              <a:rPr kumimoji="1" lang="ja-JP" altLang="en-US" dirty="0">
                <a:solidFill>
                  <a:schemeClr val="tx1">
                    <a:lumMod val="75000"/>
                    <a:lumOff val="25000"/>
                  </a:schemeClr>
                </a:solidFill>
              </a:rPr>
              <a:t>この通信では、グループの移動性と拡張性を考慮しなければならない</a:t>
            </a:r>
            <a:endParaRPr kumimoji="1" lang="en-US" altLang="ja-JP" dirty="0">
              <a:solidFill>
                <a:schemeClr val="tx1">
                  <a:lumMod val="75000"/>
                  <a:lumOff val="25000"/>
                </a:schemeClr>
              </a:solidFill>
            </a:endParaRPr>
          </a:p>
          <a:p>
            <a:r>
              <a:rPr kumimoji="1" lang="en-US" altLang="ja-JP" sz="2400" dirty="0">
                <a:latin typeface="+mn-ea"/>
              </a:rPr>
              <a:t> Beaconing among Vehicles</a:t>
            </a:r>
          </a:p>
          <a:p>
            <a:r>
              <a:rPr kumimoji="1" lang="ja-JP" altLang="en-US" dirty="0">
                <a:solidFill>
                  <a:schemeClr val="tx1">
                    <a:lumMod val="75000"/>
                    <a:lumOff val="25000"/>
                  </a:schemeClr>
                </a:solidFill>
              </a:rPr>
              <a:t>ビーコンメッセージは、定期的に速度や位置情報など近くの車両の送信するメッセージである</a:t>
            </a:r>
            <a:endParaRPr kumimoji="1" lang="en-US" altLang="ja-JP" dirty="0">
              <a:solidFill>
                <a:schemeClr val="tx1">
                  <a:lumMod val="75000"/>
                  <a:lumOff val="25000"/>
                </a:schemeClr>
              </a:solidFill>
            </a:endParaRPr>
          </a:p>
          <a:p>
            <a:r>
              <a:rPr kumimoji="1" lang="en-US" altLang="ja-JP" sz="2400" dirty="0">
                <a:latin typeface="+mn-ea"/>
              </a:rPr>
              <a:t>Warnings between Infrastructure and Vehicles</a:t>
            </a:r>
          </a:p>
          <a:p>
            <a:r>
              <a:rPr kumimoji="1" lang="ja-JP" altLang="en-US" dirty="0">
                <a:solidFill>
                  <a:schemeClr val="tx1">
                    <a:lumMod val="75000"/>
                    <a:lumOff val="25000"/>
                  </a:schemeClr>
                </a:solidFill>
              </a:rPr>
              <a:t>複雑な道路などで、潜在的な危険が検出または、予想されるとき</a:t>
            </a:r>
            <a:r>
              <a:rPr kumimoji="1" lang="en-US" altLang="ja-JP" dirty="0">
                <a:solidFill>
                  <a:schemeClr val="tx1">
                    <a:lumMod val="75000"/>
                    <a:lumOff val="25000"/>
                  </a:schemeClr>
                </a:solidFill>
              </a:rPr>
              <a:t>RSU</a:t>
            </a:r>
            <a:r>
              <a:rPr kumimoji="1" lang="ja-JP" altLang="en-US" dirty="0">
                <a:solidFill>
                  <a:schemeClr val="tx1">
                    <a:lumMod val="75000"/>
                    <a:lumOff val="25000"/>
                  </a:schemeClr>
                </a:solidFill>
              </a:rPr>
              <a:t>により警告メッセージがブロードキャストされる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endParaRPr kumimoji="1" lang="en-US" altLang="ja-JP" dirty="0"/>
          </a:p>
          <a:p>
            <a:pPr algn="l">
              <a:lnSpc>
                <a:spcPct val="100000"/>
              </a:lnSpc>
            </a:pPr>
            <a:endParaRPr kumimoji="1" lang="en-US" altLang="ja-JP" dirty="0"/>
          </a:p>
        </p:txBody>
      </p:sp>
      <p:sp>
        <p:nvSpPr>
          <p:cNvPr id="4" name="正方形/長方形 3">
            <a:extLst>
              <a:ext uri="{FF2B5EF4-FFF2-40B4-BE49-F238E27FC236}">
                <a16:creationId xmlns:a16="http://schemas.microsoft.com/office/drawing/2014/main" id="{60E0A070-31D0-4C36-92D1-11C7EFCA2974}"/>
              </a:ext>
            </a:extLst>
          </p:cNvPr>
          <p:cNvSpPr/>
          <p:nvPr/>
        </p:nvSpPr>
        <p:spPr>
          <a:xfrm>
            <a:off x="380778" y="3620758"/>
            <a:ext cx="6934422" cy="38474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EB766399-8B0B-4CA1-BED4-C5154A5A8069}"/>
              </a:ext>
            </a:extLst>
          </p:cNvPr>
          <p:cNvSpPr/>
          <p:nvPr/>
        </p:nvSpPr>
        <p:spPr>
          <a:xfrm>
            <a:off x="355969" y="2084772"/>
            <a:ext cx="6174040"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725327E8-E343-4771-8CE0-84AD16DCC500}"/>
              </a:ext>
            </a:extLst>
          </p:cNvPr>
          <p:cNvSpPr/>
          <p:nvPr/>
        </p:nvSpPr>
        <p:spPr>
          <a:xfrm>
            <a:off x="380778" y="2720548"/>
            <a:ext cx="4191222"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D7583C28-9F8F-4359-82A3-592F97E649B9}"/>
              </a:ext>
            </a:extLst>
          </p:cNvPr>
          <p:cNvSpPr/>
          <p:nvPr/>
        </p:nvSpPr>
        <p:spPr>
          <a:xfrm>
            <a:off x="380778" y="1172683"/>
            <a:ext cx="7445061" cy="38474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40161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2DC126-CD39-4692-B103-C72EE3F32151}"/>
              </a:ext>
            </a:extLst>
          </p:cNvPr>
          <p:cNvSpPr>
            <a:spLocks noGrp="1"/>
          </p:cNvSpPr>
          <p:nvPr>
            <p:ph type="title"/>
          </p:nvPr>
        </p:nvSpPr>
        <p:spPr/>
        <p:txBody>
          <a:bodyPr>
            <a:normAutofit fontScale="90000"/>
          </a:bodyPr>
          <a:lstStyle/>
          <a:p>
            <a:r>
              <a:rPr lang="en-US" altLang="ja-JP" dirty="0">
                <a:latin typeface="+mn-ea"/>
                <a:ea typeface="+mn-ea"/>
              </a:rPr>
              <a:t>Standards</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7355D6C6-8CD3-449F-BB94-EFF4033D5788}"/>
              </a:ext>
            </a:extLst>
          </p:cNvPr>
          <p:cNvSpPr txBox="1"/>
          <p:nvPr/>
        </p:nvSpPr>
        <p:spPr>
          <a:xfrm>
            <a:off x="508000" y="1460500"/>
            <a:ext cx="7962900" cy="3877985"/>
          </a:xfrm>
          <a:prstGeom prst="rect">
            <a:avLst/>
          </a:prstGeom>
          <a:noFill/>
        </p:spPr>
        <p:txBody>
          <a:bodyPr wrap="square" lIns="90000" rtlCol="0" anchor="t" anchorCtr="0">
            <a:spAutoFit/>
          </a:bodyPr>
          <a:lstStyle/>
          <a:p>
            <a:pPr algn="l">
              <a:lnSpc>
                <a:spcPct val="100000"/>
              </a:lnSpc>
            </a:pPr>
            <a:r>
              <a:rPr kumimoji="1" lang="ja-JP" altLang="en-US" sz="2400" dirty="0">
                <a:latin typeface="+mn-ea"/>
              </a:rPr>
              <a:t>専用の短距離通信</a:t>
            </a:r>
            <a:r>
              <a:rPr kumimoji="1" lang="en-US" altLang="ja-JP" sz="2400" dirty="0">
                <a:latin typeface="+mn-ea"/>
              </a:rPr>
              <a:t>DSRC</a:t>
            </a:r>
          </a:p>
          <a:p>
            <a:pPr algn="l">
              <a:lnSpc>
                <a:spcPct val="100000"/>
              </a:lnSpc>
            </a:pPr>
            <a:r>
              <a:rPr kumimoji="1" lang="ja-JP" altLang="en-US" dirty="0">
                <a:solidFill>
                  <a:schemeClr val="tx1">
                    <a:lumMod val="75000"/>
                    <a:lumOff val="25000"/>
                  </a:schemeClr>
                </a:solidFill>
              </a:rPr>
              <a:t>図のような</a:t>
            </a:r>
            <a:r>
              <a:rPr kumimoji="1" lang="en-US" altLang="ja-JP" dirty="0">
                <a:solidFill>
                  <a:schemeClr val="tx1">
                    <a:lumMod val="75000"/>
                    <a:lumOff val="25000"/>
                  </a:schemeClr>
                </a:solidFill>
              </a:rPr>
              <a:t>75MHz</a:t>
            </a:r>
            <a:r>
              <a:rPr kumimoji="1" lang="ja-JP" altLang="en-US" dirty="0">
                <a:solidFill>
                  <a:schemeClr val="tx1">
                    <a:lumMod val="75000"/>
                    <a:lumOff val="25000"/>
                  </a:schemeClr>
                </a:solidFill>
              </a:rPr>
              <a:t>帯域スペクトルが</a:t>
            </a:r>
            <a:endParaRPr kumimoji="1" lang="en-US" altLang="ja-JP" dirty="0">
              <a:solidFill>
                <a:schemeClr val="tx1">
                  <a:lumMod val="75000"/>
                  <a:lumOff val="25000"/>
                </a:schemeClr>
              </a:solidFill>
            </a:endParaRPr>
          </a:p>
          <a:p>
            <a:pPr algn="l">
              <a:lnSpc>
                <a:spcPct val="100000"/>
              </a:lnSpc>
            </a:pPr>
            <a:r>
              <a:rPr kumimoji="1" lang="en-US" altLang="ja-JP" dirty="0">
                <a:solidFill>
                  <a:schemeClr val="tx1">
                    <a:lumMod val="75000"/>
                    <a:lumOff val="25000"/>
                  </a:schemeClr>
                </a:solidFill>
              </a:rPr>
              <a:t>DSRC</a:t>
            </a:r>
            <a:r>
              <a:rPr kumimoji="1" lang="ja-JP" altLang="en-US" dirty="0">
                <a:solidFill>
                  <a:schemeClr val="tx1">
                    <a:lumMod val="75000"/>
                    <a:lumOff val="25000"/>
                  </a:schemeClr>
                </a:solidFill>
              </a:rPr>
              <a:t>に割り当てられている</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７つのチャネルに分割されて、</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用途によって制御している</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endParaRPr kumimoji="1" lang="en-US" altLang="ja-JP" dirty="0"/>
          </a:p>
          <a:p>
            <a:pPr algn="l">
              <a:lnSpc>
                <a:spcPct val="100000"/>
              </a:lnSpc>
            </a:pPr>
            <a:r>
              <a:rPr kumimoji="1" lang="en-US" altLang="ja-JP" sz="2400" dirty="0">
                <a:latin typeface="+mn-ea"/>
              </a:rPr>
              <a:t>IEEE802.11p</a:t>
            </a:r>
          </a:p>
          <a:p>
            <a:pPr algn="l">
              <a:lnSpc>
                <a:spcPct val="100000"/>
              </a:lnSpc>
            </a:pPr>
            <a:r>
              <a:rPr kumimoji="1" lang="ja-JP" altLang="en-US" dirty="0">
                <a:solidFill>
                  <a:schemeClr val="tx1">
                    <a:lumMod val="75000"/>
                    <a:lumOff val="25000"/>
                  </a:schemeClr>
                </a:solidFill>
              </a:rPr>
              <a:t>車両ネットワークに対応するために</a:t>
            </a:r>
            <a:r>
              <a:rPr kumimoji="1" lang="en-US" altLang="ja-JP" dirty="0">
                <a:solidFill>
                  <a:schemeClr val="tx1">
                    <a:lumMod val="75000"/>
                    <a:lumOff val="25000"/>
                  </a:schemeClr>
                </a:solidFill>
              </a:rPr>
              <a:t>IEEE802.11</a:t>
            </a:r>
            <a:r>
              <a:rPr kumimoji="1" lang="ja-JP" altLang="en-US" dirty="0">
                <a:solidFill>
                  <a:schemeClr val="tx1">
                    <a:lumMod val="75000"/>
                    <a:lumOff val="25000"/>
                  </a:schemeClr>
                </a:solidFill>
              </a:rPr>
              <a:t>群に追加されているプロトコル。物理及びメディアアクセスレイヤーの定義を指定する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endParaRPr kumimoji="1" lang="en-US" altLang="ja-JP" dirty="0"/>
          </a:p>
        </p:txBody>
      </p:sp>
      <p:pic>
        <p:nvPicPr>
          <p:cNvPr id="5" name="図 4">
            <a:extLst>
              <a:ext uri="{FF2B5EF4-FFF2-40B4-BE49-F238E27FC236}">
                <a16:creationId xmlns:a16="http://schemas.microsoft.com/office/drawing/2014/main" id="{C6D00851-EF31-4A6B-B7A4-11574C10CA4B}"/>
              </a:ext>
            </a:extLst>
          </p:cNvPr>
          <p:cNvPicPr>
            <a:picLocks noChangeAspect="1"/>
          </p:cNvPicPr>
          <p:nvPr/>
        </p:nvPicPr>
        <p:blipFill>
          <a:blip r:embed="rId3"/>
          <a:stretch>
            <a:fillRect/>
          </a:stretch>
        </p:blipFill>
        <p:spPr>
          <a:xfrm>
            <a:off x="4774125" y="992294"/>
            <a:ext cx="3861875" cy="1586275"/>
          </a:xfrm>
          <a:prstGeom prst="rect">
            <a:avLst/>
          </a:prstGeom>
        </p:spPr>
      </p:pic>
      <p:sp>
        <p:nvSpPr>
          <p:cNvPr id="6" name="正方形/長方形 5">
            <a:extLst>
              <a:ext uri="{FF2B5EF4-FFF2-40B4-BE49-F238E27FC236}">
                <a16:creationId xmlns:a16="http://schemas.microsoft.com/office/drawing/2014/main" id="{0E12F581-17C3-4058-AB81-84A7DFF6A691}"/>
              </a:ext>
            </a:extLst>
          </p:cNvPr>
          <p:cNvSpPr/>
          <p:nvPr/>
        </p:nvSpPr>
        <p:spPr>
          <a:xfrm>
            <a:off x="507999" y="1460500"/>
            <a:ext cx="3479209"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EF0BCFA4-20D6-412E-9CD2-84338C74ACE9}"/>
              </a:ext>
            </a:extLst>
          </p:cNvPr>
          <p:cNvSpPr/>
          <p:nvPr/>
        </p:nvSpPr>
        <p:spPr>
          <a:xfrm>
            <a:off x="507999" y="3733605"/>
            <a:ext cx="2116668" cy="398127"/>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60313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7AA42D-08B5-4850-A627-DF9B3E1DBD42}"/>
              </a:ext>
            </a:extLst>
          </p:cNvPr>
          <p:cNvSpPr>
            <a:spLocks noGrp="1"/>
          </p:cNvSpPr>
          <p:nvPr>
            <p:ph type="title"/>
          </p:nvPr>
        </p:nvSpPr>
        <p:spPr/>
        <p:txBody>
          <a:bodyPr>
            <a:normAutofit fontScale="90000"/>
          </a:bodyPr>
          <a:lstStyle/>
          <a:p>
            <a:r>
              <a:rPr kumimoji="1" lang="en-US" altLang="ja-JP" dirty="0">
                <a:latin typeface="+mn-ea"/>
                <a:ea typeface="+mn-ea"/>
              </a:rPr>
              <a:t>VANET Characteristics</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6416C3AF-BD9B-46E2-9931-52EBC3E06AEF}"/>
              </a:ext>
            </a:extLst>
          </p:cNvPr>
          <p:cNvSpPr txBox="1"/>
          <p:nvPr/>
        </p:nvSpPr>
        <p:spPr>
          <a:xfrm>
            <a:off x="508000" y="1460500"/>
            <a:ext cx="7962900" cy="5170646"/>
          </a:xfrm>
          <a:prstGeom prst="rect">
            <a:avLst/>
          </a:prstGeom>
          <a:noFill/>
        </p:spPr>
        <p:txBody>
          <a:bodyPr wrap="square" lIns="90000" rtlCol="0" anchor="t" anchorCtr="0">
            <a:spAutoFit/>
          </a:bodyPr>
          <a:lstStyle/>
          <a:p>
            <a:r>
              <a:rPr kumimoji="1" lang="en-US" altLang="ja-JP" sz="2400" dirty="0"/>
              <a:t> Mobility</a:t>
            </a:r>
          </a:p>
          <a:p>
            <a:r>
              <a:rPr kumimoji="1" lang="ja-JP" altLang="en-US" dirty="0">
                <a:solidFill>
                  <a:schemeClr val="tx1">
                    <a:lumMod val="75000"/>
                    <a:lumOff val="25000"/>
                  </a:schemeClr>
                </a:solidFill>
              </a:rPr>
              <a:t>高速でノードが移動するので、わずかな通信の遅延でも問題を引き起こす可能性がある</a:t>
            </a:r>
            <a:endParaRPr kumimoji="1" lang="en-US" altLang="ja-JP" dirty="0">
              <a:solidFill>
                <a:schemeClr val="tx1">
                  <a:lumMod val="75000"/>
                  <a:lumOff val="25000"/>
                </a:schemeClr>
              </a:solidFill>
            </a:endParaRPr>
          </a:p>
          <a:p>
            <a:pPr algn="l">
              <a:lnSpc>
                <a:spcPct val="100000"/>
              </a:lnSpc>
            </a:pPr>
            <a:endParaRPr kumimoji="1" lang="en-US" altLang="ja-JP" dirty="0"/>
          </a:p>
          <a:p>
            <a:pPr algn="l">
              <a:lnSpc>
                <a:spcPct val="100000"/>
              </a:lnSpc>
            </a:pPr>
            <a:r>
              <a:rPr kumimoji="1" lang="en-US" altLang="ja-JP" sz="2400" dirty="0"/>
              <a:t>Dynamic</a:t>
            </a:r>
            <a:r>
              <a:rPr kumimoji="1" lang="ja-JP" altLang="en-US" sz="2400" dirty="0"/>
              <a:t> </a:t>
            </a:r>
            <a:r>
              <a:rPr kumimoji="1" lang="en-US" altLang="ja-JP" sz="2400" dirty="0"/>
              <a:t>Network</a:t>
            </a:r>
            <a:r>
              <a:rPr kumimoji="1" lang="ja-JP" altLang="en-US" sz="2400" dirty="0"/>
              <a:t> </a:t>
            </a:r>
            <a:r>
              <a:rPr kumimoji="1" lang="en-US" altLang="ja-JP" sz="2400" dirty="0"/>
              <a:t>Topology</a:t>
            </a:r>
          </a:p>
          <a:p>
            <a:pPr algn="l">
              <a:lnSpc>
                <a:spcPct val="100000"/>
              </a:lnSpc>
            </a:pPr>
            <a:r>
              <a:rPr kumimoji="1" lang="ja-JP" altLang="en-US" dirty="0">
                <a:solidFill>
                  <a:schemeClr val="tx1">
                    <a:lumMod val="75000"/>
                    <a:lumOff val="25000"/>
                  </a:schemeClr>
                </a:solidFill>
              </a:rPr>
              <a:t>トポロジの変化が急速であるため攻撃に対して脆弱になり、悪意のある車両を特定することが困難である</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accent5">
                  <a:lumMod val="75000"/>
                </a:schemeClr>
              </a:solidFill>
            </a:endParaRPr>
          </a:p>
          <a:p>
            <a:pPr algn="l">
              <a:lnSpc>
                <a:spcPct val="100000"/>
              </a:lnSpc>
            </a:pPr>
            <a:r>
              <a:rPr kumimoji="1" lang="en-US" altLang="ja-JP" sz="2400" dirty="0"/>
              <a:t>Real-time</a:t>
            </a:r>
            <a:r>
              <a:rPr kumimoji="1" lang="ja-JP" altLang="en-US" sz="2400" dirty="0"/>
              <a:t> </a:t>
            </a:r>
            <a:r>
              <a:rPr kumimoji="1" lang="en-US" altLang="ja-JP" sz="2400" dirty="0"/>
              <a:t>Constraints</a:t>
            </a:r>
          </a:p>
          <a:p>
            <a:pPr algn="l">
              <a:lnSpc>
                <a:spcPct val="100000"/>
              </a:lnSpc>
            </a:pPr>
            <a:r>
              <a:rPr kumimoji="1" lang="ja-JP" altLang="en-US" dirty="0">
                <a:solidFill>
                  <a:schemeClr val="tx1">
                    <a:lumMod val="75000"/>
                    <a:lumOff val="25000"/>
                  </a:schemeClr>
                </a:solidFill>
              </a:rPr>
              <a:t>情報の送信に一定の時間制限がある。受信者が情報を受け取ってから、アクションを実行するのに十分な時間を与えるためである。</a:t>
            </a:r>
            <a:endParaRPr kumimoji="1" lang="en-US" altLang="ja-JP" dirty="0">
              <a:solidFill>
                <a:schemeClr val="tx1">
                  <a:lumMod val="75000"/>
                  <a:lumOff val="25000"/>
                </a:schemeClr>
              </a:solidFill>
            </a:endParaRPr>
          </a:p>
          <a:p>
            <a:pPr algn="l">
              <a:lnSpc>
                <a:spcPct val="100000"/>
              </a:lnSpc>
            </a:pPr>
            <a:endParaRPr kumimoji="1" lang="en-US" altLang="ja-JP" dirty="0">
              <a:solidFill>
                <a:schemeClr val="tx1">
                  <a:lumMod val="75000"/>
                  <a:lumOff val="25000"/>
                </a:schemeClr>
              </a:solidFill>
            </a:endParaRPr>
          </a:p>
          <a:p>
            <a:pPr algn="l">
              <a:lnSpc>
                <a:spcPct val="100000"/>
              </a:lnSpc>
            </a:pPr>
            <a:r>
              <a:rPr kumimoji="1" lang="en-US" altLang="ja-JP" sz="2400" dirty="0"/>
              <a:t>Volatility</a:t>
            </a:r>
          </a:p>
          <a:p>
            <a:pPr algn="l">
              <a:lnSpc>
                <a:spcPct val="100000"/>
              </a:lnSpc>
            </a:pPr>
            <a:r>
              <a:rPr kumimoji="1" lang="ja-JP" altLang="en-US" dirty="0">
                <a:solidFill>
                  <a:schemeClr val="tx1">
                    <a:lumMod val="75000"/>
                    <a:lumOff val="25000"/>
                  </a:schemeClr>
                </a:solidFill>
              </a:rPr>
              <a:t>２つのノード間の接続は１回だけ発生するのが普通。</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ノード間の接続も数回のホップ内のみ。</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したがって、個人のセキュリティを確保する</a:t>
            </a:r>
            <a:r>
              <a:rPr lang="ja-JP" altLang="en-US" dirty="0">
                <a:solidFill>
                  <a:schemeClr val="tx1">
                    <a:lumMod val="75000"/>
                    <a:lumOff val="25000"/>
                  </a:schemeClr>
                </a:solidFill>
              </a:rPr>
              <a:t>のが</a:t>
            </a:r>
            <a:r>
              <a:rPr kumimoji="1" lang="ja-JP" altLang="en-US" dirty="0">
                <a:solidFill>
                  <a:schemeClr val="tx1">
                    <a:lumMod val="75000"/>
                    <a:lumOff val="25000"/>
                  </a:schemeClr>
                </a:solidFill>
              </a:rPr>
              <a:t>困難</a:t>
            </a:r>
            <a:endParaRPr kumimoji="1" lang="en-US" altLang="ja-JP" dirty="0">
              <a:solidFill>
                <a:schemeClr val="tx1">
                  <a:lumMod val="75000"/>
                  <a:lumOff val="25000"/>
                </a:schemeClr>
              </a:solidFill>
            </a:endParaRPr>
          </a:p>
          <a:p>
            <a:pPr algn="l">
              <a:lnSpc>
                <a:spcPct val="100000"/>
              </a:lnSpc>
            </a:pPr>
            <a:endParaRPr kumimoji="1" lang="en-US" altLang="ja-JP" dirty="0"/>
          </a:p>
        </p:txBody>
      </p:sp>
      <p:sp>
        <p:nvSpPr>
          <p:cNvPr id="4" name="正方形/長方形 3">
            <a:extLst>
              <a:ext uri="{FF2B5EF4-FFF2-40B4-BE49-F238E27FC236}">
                <a16:creationId xmlns:a16="http://schemas.microsoft.com/office/drawing/2014/main" id="{FA1A0C3A-2915-40AC-BBCE-580E25548912}"/>
              </a:ext>
            </a:extLst>
          </p:cNvPr>
          <p:cNvSpPr/>
          <p:nvPr/>
        </p:nvSpPr>
        <p:spPr>
          <a:xfrm>
            <a:off x="508000" y="1476204"/>
            <a:ext cx="1539461"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A458DECB-590A-4773-AE50-39C0E5DA48DC}"/>
              </a:ext>
            </a:extLst>
          </p:cNvPr>
          <p:cNvSpPr/>
          <p:nvPr/>
        </p:nvSpPr>
        <p:spPr>
          <a:xfrm>
            <a:off x="508000" y="2664050"/>
            <a:ext cx="4064000"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CA974542-FE66-4FA1-8941-A2DAC4A45D05}"/>
              </a:ext>
            </a:extLst>
          </p:cNvPr>
          <p:cNvSpPr/>
          <p:nvPr/>
        </p:nvSpPr>
        <p:spPr>
          <a:xfrm>
            <a:off x="508000" y="3827291"/>
            <a:ext cx="3252012"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A127FCBB-9C1A-4753-B607-5F5DB675CE02}"/>
              </a:ext>
            </a:extLst>
          </p:cNvPr>
          <p:cNvSpPr/>
          <p:nvPr/>
        </p:nvSpPr>
        <p:spPr>
          <a:xfrm>
            <a:off x="508000" y="5027619"/>
            <a:ext cx="2479749" cy="36933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8329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6B1C9D-4839-4AFB-87D3-68EF7CD3F6FC}"/>
              </a:ext>
            </a:extLst>
          </p:cNvPr>
          <p:cNvSpPr>
            <a:spLocks noGrp="1"/>
          </p:cNvSpPr>
          <p:nvPr>
            <p:ph type="title"/>
          </p:nvPr>
        </p:nvSpPr>
        <p:spPr/>
        <p:txBody>
          <a:bodyPr>
            <a:normAutofit fontScale="90000"/>
          </a:bodyPr>
          <a:lstStyle/>
          <a:p>
            <a:r>
              <a:rPr kumimoji="1" lang="en-US" altLang="ja-JP" dirty="0">
                <a:latin typeface="+mn-ea"/>
                <a:ea typeface="+mn-ea"/>
              </a:rPr>
              <a:t>Security</a:t>
            </a:r>
            <a:endParaRPr kumimoji="1" lang="ja-JP" altLang="en-US" dirty="0">
              <a:latin typeface="+mn-ea"/>
              <a:ea typeface="+mn-ea"/>
            </a:endParaRPr>
          </a:p>
        </p:txBody>
      </p:sp>
      <p:sp>
        <p:nvSpPr>
          <p:cNvPr id="3" name="テキスト ボックス 2">
            <a:extLst>
              <a:ext uri="{FF2B5EF4-FFF2-40B4-BE49-F238E27FC236}">
                <a16:creationId xmlns:a16="http://schemas.microsoft.com/office/drawing/2014/main" id="{F8C5F32D-7DF3-4755-BE47-E4A7E87890C6}"/>
              </a:ext>
            </a:extLst>
          </p:cNvPr>
          <p:cNvSpPr txBox="1"/>
          <p:nvPr/>
        </p:nvSpPr>
        <p:spPr>
          <a:xfrm>
            <a:off x="352425" y="1285875"/>
            <a:ext cx="6901815" cy="4462760"/>
          </a:xfrm>
          <a:prstGeom prst="rect">
            <a:avLst/>
          </a:prstGeom>
          <a:noFill/>
        </p:spPr>
        <p:txBody>
          <a:bodyPr wrap="square" lIns="90000" rtlCol="0" anchor="t" anchorCtr="0">
            <a:spAutoFit/>
          </a:bodyPr>
          <a:lstStyle/>
          <a:p>
            <a:pPr algn="l">
              <a:lnSpc>
                <a:spcPct val="100000"/>
              </a:lnSpc>
            </a:pPr>
            <a:r>
              <a:rPr kumimoji="1" lang="en-US" altLang="ja-JP" dirty="0">
                <a:solidFill>
                  <a:schemeClr val="tx1">
                    <a:lumMod val="75000"/>
                    <a:lumOff val="25000"/>
                  </a:schemeClr>
                </a:solidFill>
              </a:rPr>
              <a:t>VANET</a:t>
            </a:r>
            <a:r>
              <a:rPr kumimoji="1" lang="ja-JP" altLang="en-US" dirty="0">
                <a:solidFill>
                  <a:schemeClr val="tx1">
                    <a:lumMod val="75000"/>
                    <a:lumOff val="25000"/>
                  </a:schemeClr>
                </a:solidFill>
              </a:rPr>
              <a:t>の目的は快適さや安全性の提供</a:t>
            </a:r>
            <a:endParaRPr kumimoji="1" lang="en-US" altLang="ja-JP" dirty="0">
              <a:solidFill>
                <a:schemeClr val="tx1">
                  <a:lumMod val="75000"/>
                  <a:lumOff val="25000"/>
                </a:schemeClr>
              </a:solidFill>
            </a:endParaRPr>
          </a:p>
          <a:p>
            <a:pPr algn="l">
              <a:lnSpc>
                <a:spcPct val="100000"/>
              </a:lnSpc>
            </a:pPr>
            <a:r>
              <a:rPr kumimoji="1" lang="ja-JP" altLang="en-US" dirty="0">
                <a:solidFill>
                  <a:schemeClr val="tx1">
                    <a:lumMod val="75000"/>
                    <a:lumOff val="25000"/>
                  </a:schemeClr>
                </a:solidFill>
              </a:rPr>
              <a:t>⇒</a:t>
            </a:r>
            <a:r>
              <a:rPr kumimoji="1" lang="ja-JP" altLang="en-US" dirty="0">
                <a:solidFill>
                  <a:srgbClr val="FF0000"/>
                </a:solidFill>
              </a:rPr>
              <a:t>適切な動作を確保するためにセキュリティメカニズムが必要</a:t>
            </a:r>
            <a:endParaRPr kumimoji="1" lang="en-US" altLang="ja-JP" dirty="0">
              <a:solidFill>
                <a:srgbClr val="FF0000"/>
              </a:solidFill>
            </a:endParaRPr>
          </a:p>
          <a:p>
            <a:pPr algn="l">
              <a:lnSpc>
                <a:spcPct val="100000"/>
              </a:lnSpc>
            </a:pPr>
            <a:endParaRPr kumimoji="1" lang="en-US" altLang="ja-JP" dirty="0"/>
          </a:p>
          <a:p>
            <a:pPr algn="l">
              <a:lnSpc>
                <a:spcPct val="100000"/>
              </a:lnSpc>
            </a:pPr>
            <a:r>
              <a:rPr kumimoji="1" lang="ja-JP" altLang="en-US" sz="2400" dirty="0">
                <a:latin typeface="+mn-ea"/>
              </a:rPr>
              <a:t>重要なセキュリティの指標</a:t>
            </a:r>
            <a:endParaRPr kumimoji="1" lang="en-US" altLang="ja-JP" dirty="0">
              <a:latin typeface="+mn-ea"/>
            </a:endParaRPr>
          </a:p>
          <a:p>
            <a:pPr algn="l">
              <a:lnSpc>
                <a:spcPct val="100000"/>
              </a:lnSpc>
            </a:pPr>
            <a:r>
              <a:rPr lang="ja-JP" altLang="en-US" sz="2000" dirty="0">
                <a:solidFill>
                  <a:srgbClr val="FF0000"/>
                </a:solidFill>
              </a:rPr>
              <a:t>□</a:t>
            </a:r>
            <a:r>
              <a:rPr kumimoji="1" lang="ja-JP" altLang="en-US" sz="2000" dirty="0"/>
              <a:t>可用性</a:t>
            </a:r>
            <a:endParaRPr kumimoji="1" lang="en-US" altLang="ja-JP" dirty="0"/>
          </a:p>
          <a:p>
            <a:pPr algn="l">
              <a:lnSpc>
                <a:spcPct val="100000"/>
              </a:lnSpc>
            </a:pPr>
            <a:r>
              <a:rPr kumimoji="1" lang="ja-JP" altLang="en-US" dirty="0">
                <a:solidFill>
                  <a:schemeClr val="tx1">
                    <a:lumMod val="75000"/>
                    <a:lumOff val="25000"/>
                  </a:schemeClr>
                </a:solidFill>
              </a:rPr>
              <a:t>システムが使用し続けられる能力</a:t>
            </a:r>
            <a:endParaRPr kumimoji="1" lang="en-US" altLang="ja-JP" dirty="0">
              <a:solidFill>
                <a:schemeClr val="tx1">
                  <a:lumMod val="75000"/>
                  <a:lumOff val="25000"/>
                </a:schemeClr>
              </a:solidFill>
            </a:endParaRPr>
          </a:p>
          <a:p>
            <a:pPr algn="l">
              <a:lnSpc>
                <a:spcPct val="100000"/>
              </a:lnSpc>
            </a:pPr>
            <a:r>
              <a:rPr lang="ja-JP" altLang="en-US" sz="2000" dirty="0">
                <a:solidFill>
                  <a:srgbClr val="FF0000"/>
                </a:solidFill>
              </a:rPr>
              <a:t>□</a:t>
            </a:r>
            <a:r>
              <a:rPr kumimoji="1" lang="ja-JP" altLang="en-US" sz="2000" dirty="0"/>
              <a:t>機密性</a:t>
            </a:r>
            <a:endParaRPr kumimoji="1" lang="en-US" altLang="ja-JP" dirty="0"/>
          </a:p>
          <a:p>
            <a:pPr algn="l">
              <a:lnSpc>
                <a:spcPct val="100000"/>
              </a:lnSpc>
            </a:pPr>
            <a:r>
              <a:rPr kumimoji="1" lang="ja-JP" altLang="en-US" dirty="0">
                <a:solidFill>
                  <a:schemeClr val="tx1">
                    <a:lumMod val="75000"/>
                    <a:lumOff val="25000"/>
                  </a:schemeClr>
                </a:solidFill>
              </a:rPr>
              <a:t>正当な権限を持った者だけが情報に触れることができる</a:t>
            </a:r>
            <a:endParaRPr kumimoji="1" lang="en-US" altLang="ja-JP" dirty="0">
              <a:solidFill>
                <a:schemeClr val="tx1">
                  <a:lumMod val="75000"/>
                  <a:lumOff val="25000"/>
                </a:schemeClr>
              </a:solidFill>
            </a:endParaRPr>
          </a:p>
          <a:p>
            <a:pPr algn="l">
              <a:lnSpc>
                <a:spcPct val="100000"/>
              </a:lnSpc>
            </a:pPr>
            <a:r>
              <a:rPr lang="ja-JP" altLang="en-US" sz="2000" dirty="0">
                <a:solidFill>
                  <a:srgbClr val="FF0000"/>
                </a:solidFill>
              </a:rPr>
              <a:t>□</a:t>
            </a:r>
            <a:r>
              <a:rPr kumimoji="1" lang="ja-JP" altLang="en-US" sz="2000" dirty="0"/>
              <a:t>信頼性</a:t>
            </a:r>
            <a:endParaRPr kumimoji="1" lang="en-US" altLang="ja-JP" dirty="0"/>
          </a:p>
          <a:p>
            <a:pPr algn="l">
              <a:lnSpc>
                <a:spcPct val="100000"/>
              </a:lnSpc>
            </a:pPr>
            <a:r>
              <a:rPr kumimoji="1" lang="ja-JP" altLang="en-US" dirty="0">
                <a:solidFill>
                  <a:schemeClr val="tx1">
                    <a:lumMod val="75000"/>
                    <a:lumOff val="25000"/>
                  </a:schemeClr>
                </a:solidFill>
              </a:rPr>
              <a:t>システムの能力の発揮を妨げる事象の起こりにくさ</a:t>
            </a:r>
            <a:endParaRPr kumimoji="1" lang="en-US" altLang="ja-JP" dirty="0">
              <a:solidFill>
                <a:schemeClr val="tx1">
                  <a:lumMod val="75000"/>
                  <a:lumOff val="25000"/>
                </a:schemeClr>
              </a:solidFill>
            </a:endParaRPr>
          </a:p>
          <a:p>
            <a:pPr algn="l">
              <a:lnSpc>
                <a:spcPct val="100000"/>
              </a:lnSpc>
            </a:pPr>
            <a:r>
              <a:rPr lang="ja-JP" altLang="en-US" sz="2000" dirty="0">
                <a:solidFill>
                  <a:srgbClr val="FF0000"/>
                </a:solidFill>
              </a:rPr>
              <a:t>□</a:t>
            </a:r>
            <a:r>
              <a:rPr kumimoji="1" lang="ja-JP" altLang="en-US" sz="2000" dirty="0"/>
              <a:t>データの整合性</a:t>
            </a:r>
            <a:endParaRPr kumimoji="1" lang="en-US" altLang="ja-JP" dirty="0"/>
          </a:p>
          <a:p>
            <a:pPr algn="l">
              <a:lnSpc>
                <a:spcPct val="100000"/>
              </a:lnSpc>
            </a:pPr>
            <a:r>
              <a:rPr kumimoji="1" lang="ja-JP" altLang="en-US" dirty="0">
                <a:solidFill>
                  <a:schemeClr val="tx1">
                    <a:lumMod val="75000"/>
                    <a:lumOff val="25000"/>
                  </a:schemeClr>
                </a:solidFill>
              </a:rPr>
              <a:t>データの一貫性、無矛盾性があるか</a:t>
            </a:r>
            <a:endParaRPr kumimoji="1" lang="en-US" altLang="ja-JP" dirty="0">
              <a:solidFill>
                <a:schemeClr val="tx1">
                  <a:lumMod val="75000"/>
                  <a:lumOff val="25000"/>
                </a:schemeClr>
              </a:solidFill>
            </a:endParaRPr>
          </a:p>
          <a:p>
            <a:pPr algn="l">
              <a:lnSpc>
                <a:spcPct val="100000"/>
              </a:lnSpc>
            </a:pPr>
            <a:r>
              <a:rPr lang="ja-JP" altLang="en-US" sz="2000" dirty="0">
                <a:solidFill>
                  <a:srgbClr val="FF0000"/>
                </a:solidFill>
              </a:rPr>
              <a:t>□</a:t>
            </a:r>
            <a:r>
              <a:rPr kumimoji="1" lang="ja-JP" altLang="en-US" sz="2000" dirty="0"/>
              <a:t>否認防止性</a:t>
            </a:r>
            <a:endParaRPr kumimoji="1" lang="en-US" altLang="ja-JP" dirty="0"/>
          </a:p>
          <a:p>
            <a:pPr algn="l">
              <a:lnSpc>
                <a:spcPct val="100000"/>
              </a:lnSpc>
            </a:pPr>
            <a:r>
              <a:rPr kumimoji="1" lang="ja-JP" altLang="en-US" dirty="0">
                <a:solidFill>
                  <a:schemeClr val="tx1">
                    <a:lumMod val="75000"/>
                    <a:lumOff val="25000"/>
                  </a:schemeClr>
                </a:solidFill>
              </a:rPr>
              <a:t>特定のノードが行ったことを後から証明できるようにしておく技術</a:t>
            </a:r>
            <a:endParaRPr kumimoji="1" lang="en-US" altLang="ja-JP" dirty="0">
              <a:solidFill>
                <a:schemeClr val="tx1">
                  <a:lumMod val="75000"/>
                  <a:lumOff val="25000"/>
                </a:schemeClr>
              </a:solidFill>
            </a:endParaRPr>
          </a:p>
        </p:txBody>
      </p:sp>
      <p:sp>
        <p:nvSpPr>
          <p:cNvPr id="4" name="正方形/長方形 3">
            <a:extLst>
              <a:ext uri="{FF2B5EF4-FFF2-40B4-BE49-F238E27FC236}">
                <a16:creationId xmlns:a16="http://schemas.microsoft.com/office/drawing/2014/main" id="{C5B67867-B386-411A-9823-8D76D4E62906}"/>
              </a:ext>
            </a:extLst>
          </p:cNvPr>
          <p:cNvSpPr/>
          <p:nvPr/>
        </p:nvSpPr>
        <p:spPr>
          <a:xfrm>
            <a:off x="352424" y="2096978"/>
            <a:ext cx="3783641" cy="39847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26521191"/>
      </p:ext>
    </p:extLst>
  </p:cSld>
  <p:clrMapOvr>
    <a:masterClrMapping/>
  </p:clrMapOvr>
</p:sld>
</file>

<file path=ppt/theme/theme1.xml><?xml version="1.0" encoding="utf-8"?>
<a:theme xmlns:a="http://schemas.openxmlformats.org/drawingml/2006/main" name="テーマ3">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90000" rtlCol="0" anchor="t" anchorCtr="0">
        <a:spAutoFit/>
      </a:bodyPr>
      <a:lstStyle>
        <a:defPPr algn="l">
          <a:lnSpc>
            <a:spcPct val="100000"/>
          </a:lnSpc>
          <a:defRPr kumimoji="1" smtClean="0"/>
        </a:defPPr>
      </a:lstStyle>
    </a:txDef>
  </a:objectDefaults>
  <a:extraClrSchemeLst/>
  <a:extLst>
    <a:ext uri="{05A4C25C-085E-4340-85A3-A5531E510DB2}">
      <thm15:themeFamily xmlns:thm15="http://schemas.microsoft.com/office/thememl/2012/main" name="テーマ3" id="{D76950C3-4F45-764D-B769-37F91C8701BA}" vid="{FDD16FC5-10DA-D44D-BDA9-E255F5B9348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5491</TotalTime>
  <Words>2783</Words>
  <Application>Microsoft Office PowerPoint</Application>
  <PresentationFormat>画面に合わせる (4:3)</PresentationFormat>
  <Paragraphs>525</Paragraphs>
  <Slides>37</Slides>
  <Notes>15</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37</vt:i4>
      </vt:variant>
    </vt:vector>
  </HeadingPairs>
  <TitlesOfParts>
    <vt:vector size="46" baseType="lpstr">
      <vt:lpstr>Athelas</vt:lpstr>
      <vt:lpstr>メイリオ</vt:lpstr>
      <vt:lpstr>游ゴシック</vt:lpstr>
      <vt:lpstr>Arial</vt:lpstr>
      <vt:lpstr>Calibri</vt:lpstr>
      <vt:lpstr>Cambria Math</vt:lpstr>
      <vt:lpstr>Franklin Gothic Medium</vt:lpstr>
      <vt:lpstr>Wingdings</vt:lpstr>
      <vt:lpstr>テーマ3</vt:lpstr>
      <vt:lpstr>A Survey on Recent Advances in Vehicular Network Security, Trust, and Privacy </vt:lpstr>
      <vt:lpstr>VANET</vt:lpstr>
      <vt:lpstr>Technical Problems</vt:lpstr>
      <vt:lpstr>Introduction</vt:lpstr>
      <vt:lpstr>Communication Patterns</vt:lpstr>
      <vt:lpstr>Categories</vt:lpstr>
      <vt:lpstr>Standards</vt:lpstr>
      <vt:lpstr>VANET Characteristics</vt:lpstr>
      <vt:lpstr>Security</vt:lpstr>
      <vt:lpstr>IV. PRIVACY-PRESERVING AUTHENTICATION </vt:lpstr>
      <vt:lpstr>IV. PRIVACY-PRESERVING AUTHENTICATION </vt:lpstr>
      <vt:lpstr>IV. PRIVACY-PRESERVING AUTHENTICATION </vt:lpstr>
      <vt:lpstr>IV. PRIVACY-PRESERVING AUTHENTICATION </vt:lpstr>
      <vt:lpstr>IV. PRIVACY-PRESERVING AUTHENTICATION </vt:lpstr>
      <vt:lpstr>IV. PRIVACY-PRESERVING AUTHENTICATION </vt:lpstr>
      <vt:lpstr>IV. PRIVACY-PRESERVING AUTHENTICATION </vt:lpstr>
      <vt:lpstr>IV. PRIVACY-PRESERVING AUTHENTICATION </vt:lpstr>
      <vt:lpstr>IV. PRIVACY-PRESERVING AUTHENTICATION </vt:lpstr>
      <vt:lpstr>V. LOCATION PRIVACY</vt:lpstr>
      <vt:lpstr>V. LOCATION PRIVACY</vt:lpstr>
      <vt:lpstr>V. LOCATION PRIVACY</vt:lpstr>
      <vt:lpstr>V. LOCATION PRIVACY</vt:lpstr>
      <vt:lpstr>V. LOCATION PRIVACY</vt:lpstr>
      <vt:lpstr>V. LOCATION PRIVACY</vt:lpstr>
      <vt:lpstr>V. LOCATION PRIVACY</vt:lpstr>
      <vt:lpstr>VI. TRUST MANAGEMENT</vt:lpstr>
      <vt:lpstr>VI. TRUST MANAGEMENT</vt:lpstr>
      <vt:lpstr>VI. TRUST MANAGEMENT</vt:lpstr>
      <vt:lpstr>VI. TRUST MANAGEMENT</vt:lpstr>
      <vt:lpstr>VI. TRUST MANAGEMENT</vt:lpstr>
      <vt:lpstr>VII. Simulation Tools</vt:lpstr>
      <vt:lpstr>VII. Simulation Tools</vt:lpstr>
      <vt:lpstr>VII. Simulation Tools</vt:lpstr>
      <vt:lpstr>VII. Simulation Tools</vt:lpstr>
      <vt:lpstr>VII. Simulation Tools</vt:lpstr>
      <vt:lpstr>VII. Simulation Tools</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NAKAGAWA Masato(is0318kh)</dc:creator>
  <cp:lastModifiedBy>高橋 柊人</cp:lastModifiedBy>
  <cp:revision>69</cp:revision>
  <dcterms:created xsi:type="dcterms:W3CDTF">2019-11-26T12:46:55Z</dcterms:created>
  <dcterms:modified xsi:type="dcterms:W3CDTF">2019-12-16T23:29:39Z</dcterms:modified>
</cp:coreProperties>
</file>

<file path=docProps/thumbnail.jpeg>
</file>